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8"/>
  </p:notesMasterIdLst>
  <p:handoutMasterIdLst>
    <p:handoutMasterId r:id="rId19"/>
  </p:handoutMasterIdLst>
  <p:sldIdLst>
    <p:sldId id="312" r:id="rId5"/>
    <p:sldId id="333" r:id="rId6"/>
    <p:sldId id="323" r:id="rId7"/>
    <p:sldId id="282" r:id="rId8"/>
    <p:sldId id="330" r:id="rId9"/>
    <p:sldId id="331" r:id="rId10"/>
    <p:sldId id="332" r:id="rId11"/>
    <p:sldId id="319" r:id="rId12"/>
    <p:sldId id="324" r:id="rId13"/>
    <p:sldId id="327" r:id="rId14"/>
    <p:sldId id="328" r:id="rId15"/>
    <p:sldId id="329" r:id="rId16"/>
    <p:sldId id="297"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snapToObjects="1">
      <p:cViewPr varScale="1">
        <p:scale>
          <a:sx n="78" d="100"/>
          <a:sy n="78" d="100"/>
        </p:scale>
        <p:origin x="878" y="7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BEB01-FBAA-DAB3-3D2C-84B2CD9830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C8C536-7885-FDE0-8B2F-1EE521BF2803}"/>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A13A7F88-08FC-9000-0DCB-8F02495CE01F}"/>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228753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92F09-1048-E7EF-B441-BF31A5078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DAC649-B855-B888-8CA5-4CDF369BA09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7897AFF2-72A7-E3B9-DCF0-C812C3841C02}"/>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792410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94F91-CAB4-072D-C0A6-228F78ACF1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2BBBB-FD14-A74C-21A8-179E0E97DD98}"/>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CF2D8CB-1B14-5394-6010-984DD365545B}"/>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51289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7B489-E700-8DB4-2132-DE6A23506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A02BED-1C44-AEBE-E0E1-8FDA2069F043}"/>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765AD5B-930C-499A-80A3-847E78140633}"/>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2498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2B0D1-038C-6A8E-CB30-A6B0411A9C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8851A-4C8B-65E9-5E75-C2F480616516}"/>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B8EA82D-F2F8-A7B9-6663-C0A22742B04D}"/>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847827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A1BA1-740C-3C7B-2A5D-89A6DA180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EE1133-E55B-E709-0707-B324955F6D1A}"/>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A7C77D5-DA3B-BF01-E4A6-755766A21EE3}"/>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39927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0E704-CC77-ACA1-5626-53314CE7AA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3641E8-FB14-D77B-4763-62868F39F155}"/>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9A6EECE-F030-010E-8D20-7B80F382807A}"/>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29014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1791B-7ED9-6580-3E74-A8B499269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19AF00-F50C-4723-D6FC-29AF9785218B}"/>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8F815D87-FEA2-7E6E-29ED-C3EE40ABBC74}"/>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89635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CC1E1-A1A5-6F86-9B54-93BC42C87E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262265-2792-CA1C-6796-43F25FF56235}"/>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C5466B6-521E-C95E-C71F-28471ABFC31E}"/>
              </a:ext>
            </a:extLst>
          </p:cNvPr>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68088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mohua.gov.in/" TargetMode="External"/><Relationship Id="rId7" Type="http://schemas.openxmlformats.org/officeDocument/2006/relationships/hyperlink" Target="https://smartcities.gov.in/"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hyperlink" Target="https://iica.nic.in/images/Articles/NUPF_Final_Oct%202020.pdf" TargetMode="External"/><Relationship Id="rId5" Type="http://schemas.openxmlformats.org/officeDocument/2006/relationships/hyperlink" Target="https://www.nsgm.gov.in/" TargetMode="External"/><Relationship Id="rId4" Type="http://schemas.openxmlformats.org/officeDocument/2006/relationships/hyperlink" Target="https://opencagedata.com/api" TargetMode="External"/><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30.jpeg"/><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782235" y="542065"/>
            <a:ext cx="6392421" cy="3831221"/>
          </a:xfrm>
        </p:spPr>
        <p:txBody>
          <a:bodyPr anchor="ctr"/>
          <a:lstStyle/>
          <a:p>
            <a:r>
              <a:rPr lang="en-US" sz="4800" spc="300" dirty="0">
                <a:solidFill>
                  <a:schemeClr val="tx1"/>
                </a:solidFill>
                <a:latin typeface="Century" panose="02040604050505020304" pitchFamily="18" charset="0"/>
              </a:rPr>
              <a:t>INFRALINK</a:t>
            </a:r>
            <a:br>
              <a:rPr lang="en-US" dirty="0">
                <a:solidFill>
                  <a:schemeClr val="tx1"/>
                </a:solidFill>
              </a:rPr>
            </a:br>
            <a:r>
              <a:rPr lang="en-US" dirty="0">
                <a:solidFill>
                  <a:schemeClr val="tx1"/>
                </a:solidFill>
              </a:rPr>
              <a:t> </a:t>
            </a:r>
            <a:br>
              <a:rPr lang="en-US" dirty="0">
                <a:solidFill>
                  <a:schemeClr val="tx1"/>
                </a:solidFill>
              </a:rPr>
            </a:br>
            <a:r>
              <a:rPr lang="en-US" sz="2000" dirty="0">
                <a:solidFill>
                  <a:schemeClr val="tx1"/>
                </a:solidFill>
                <a:latin typeface="Century" panose="02040604050505020304" pitchFamily="18" charset="0"/>
              </a:rPr>
              <a:t>THEME: </a:t>
            </a:r>
            <a:r>
              <a:rPr lang="en-US" sz="2000" b="0" i="1" dirty="0">
                <a:solidFill>
                  <a:schemeClr val="tx1"/>
                </a:solidFill>
                <a:latin typeface="Century" panose="02040604050505020304" pitchFamily="18" charset="0"/>
              </a:rPr>
              <a:t>FRONTIER TECHNOLOGY </a:t>
            </a:r>
            <a:br>
              <a:rPr lang="en-US" sz="2000" b="0" i="1" dirty="0">
                <a:solidFill>
                  <a:schemeClr val="tx1"/>
                </a:solidFill>
                <a:latin typeface="Century" panose="02040604050505020304" pitchFamily="18" charset="0"/>
              </a:rPr>
            </a:br>
            <a:r>
              <a:rPr lang="en-US" sz="2000" b="0" i="1" dirty="0">
                <a:solidFill>
                  <a:schemeClr val="tx1"/>
                </a:solidFill>
                <a:latin typeface="Century" panose="02040604050505020304" pitchFamily="18" charset="0"/>
              </a:rPr>
              <a:t>in MSME</a:t>
            </a:r>
          </a:p>
        </p:txBody>
      </p:sp>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07F2C-DBE8-7F9D-846C-892EAE974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92BA8-3977-58CD-8035-9C105C78F352}"/>
              </a:ext>
            </a:extLst>
          </p:cNvPr>
          <p:cNvSpPr>
            <a:spLocks noGrp="1"/>
          </p:cNvSpPr>
          <p:nvPr>
            <p:ph type="title"/>
          </p:nvPr>
        </p:nvSpPr>
        <p:spPr>
          <a:xfrm>
            <a:off x="3293417" y="150579"/>
            <a:ext cx="8898583" cy="994164"/>
          </a:xfrm>
        </p:spPr>
        <p:txBody>
          <a:bodyPr/>
          <a:lstStyle/>
          <a:p>
            <a:r>
              <a:rPr lang="en-US" dirty="0">
                <a:latin typeface="Century" panose="02040604050505020304" pitchFamily="18" charset="0"/>
              </a:rPr>
              <a:t>SOCIAL / ENVIRONMENTAL IMPACT</a:t>
            </a:r>
          </a:p>
        </p:txBody>
      </p:sp>
      <p:sp>
        <p:nvSpPr>
          <p:cNvPr id="19" name="TextBox 18">
            <a:extLst>
              <a:ext uri="{FF2B5EF4-FFF2-40B4-BE49-F238E27FC236}">
                <a16:creationId xmlns:a16="http://schemas.microsoft.com/office/drawing/2014/main" id="{2110B880-24C2-3912-D561-75BEF31F87BA}"/>
              </a:ext>
            </a:extLst>
          </p:cNvPr>
          <p:cNvSpPr txBox="1"/>
          <p:nvPr/>
        </p:nvSpPr>
        <p:spPr>
          <a:xfrm>
            <a:off x="521110" y="1147688"/>
            <a:ext cx="9055509" cy="369332"/>
          </a:xfrm>
          <a:prstGeom prst="rect">
            <a:avLst/>
          </a:prstGeom>
          <a:noFill/>
        </p:spPr>
        <p:txBody>
          <a:bodyPr wrap="square" rtlCol="0">
            <a:spAutoFit/>
          </a:bodyPr>
          <a:lstStyle/>
          <a:p>
            <a:r>
              <a:rPr lang="en-US" dirty="0">
                <a:latin typeface="Helvetica Neue"/>
              </a:rPr>
              <a:t> </a:t>
            </a:r>
            <a:endParaRPr lang="en-IN" dirty="0">
              <a:latin typeface="Helvetica Neue"/>
            </a:endParaRPr>
          </a:p>
        </p:txBody>
      </p:sp>
      <p:sp>
        <p:nvSpPr>
          <p:cNvPr id="6" name="TextBox 5">
            <a:extLst>
              <a:ext uri="{FF2B5EF4-FFF2-40B4-BE49-F238E27FC236}">
                <a16:creationId xmlns:a16="http://schemas.microsoft.com/office/drawing/2014/main" id="{1653015F-163B-AB41-8C44-4ACADBC59885}"/>
              </a:ext>
            </a:extLst>
          </p:cNvPr>
          <p:cNvSpPr txBox="1"/>
          <p:nvPr/>
        </p:nvSpPr>
        <p:spPr>
          <a:xfrm>
            <a:off x="2381747" y="299350"/>
            <a:ext cx="9055509" cy="369332"/>
          </a:xfrm>
          <a:prstGeom prst="rect">
            <a:avLst/>
          </a:prstGeom>
          <a:noFill/>
        </p:spPr>
        <p:txBody>
          <a:bodyPr wrap="square" rtlCol="0">
            <a:spAutoFit/>
          </a:bodyPr>
          <a:lstStyle/>
          <a:p>
            <a:r>
              <a:rPr lang="en-US" dirty="0">
                <a:latin typeface="Helvetica Neue"/>
              </a:rPr>
              <a:t> </a:t>
            </a:r>
            <a:endParaRPr lang="en-IN" dirty="0">
              <a:latin typeface="Helvetica Neue"/>
            </a:endParaRPr>
          </a:p>
        </p:txBody>
      </p:sp>
      <p:pic>
        <p:nvPicPr>
          <p:cNvPr id="10" name="6213255-removebg-preview (1).png" descr="6213255-removebg-preview (1).png">
            <a:extLst>
              <a:ext uri="{FF2B5EF4-FFF2-40B4-BE49-F238E27FC236}">
                <a16:creationId xmlns:a16="http://schemas.microsoft.com/office/drawing/2014/main" id="{4BD7D49F-53EE-FB8B-CFFF-05DA2CCEC942}"/>
              </a:ext>
            </a:extLst>
          </p:cNvPr>
          <p:cNvPicPr>
            <a:picLocks noChangeAspect="1"/>
          </p:cNvPicPr>
          <p:nvPr/>
        </p:nvPicPr>
        <p:blipFill>
          <a:blip r:embed="rId3"/>
          <a:stretch>
            <a:fillRect/>
          </a:stretch>
        </p:blipFill>
        <p:spPr>
          <a:xfrm>
            <a:off x="2673364" y="523235"/>
            <a:ext cx="688881" cy="688881"/>
          </a:xfrm>
          <a:prstGeom prst="rect">
            <a:avLst/>
          </a:prstGeom>
          <a:ln w="12700">
            <a:miter lim="400000"/>
          </a:ln>
        </p:spPr>
      </p:pic>
      <p:sp>
        <p:nvSpPr>
          <p:cNvPr id="14" name="Title 1">
            <a:extLst>
              <a:ext uri="{FF2B5EF4-FFF2-40B4-BE49-F238E27FC236}">
                <a16:creationId xmlns:a16="http://schemas.microsoft.com/office/drawing/2014/main" id="{2BCD9A6D-6AB6-6603-781A-CBC6B90B39BC}"/>
              </a:ext>
            </a:extLst>
          </p:cNvPr>
          <p:cNvSpPr txBox="1">
            <a:spLocks/>
          </p:cNvSpPr>
          <p:nvPr/>
        </p:nvSpPr>
        <p:spPr>
          <a:xfrm>
            <a:off x="3362632" y="2972601"/>
            <a:ext cx="7965461" cy="994164"/>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Arial" panose="020B0604020202020204" pitchFamily="34" charset="0"/>
              </a:defRPr>
            </a:lvl1pPr>
          </a:lstStyle>
          <a:p>
            <a:r>
              <a:rPr lang="en-US" dirty="0">
                <a:latin typeface="Century" panose="02040604050505020304" pitchFamily="18" charset="0"/>
              </a:rPr>
              <a:t>Business scalability</a:t>
            </a:r>
          </a:p>
        </p:txBody>
      </p:sp>
      <p:pic>
        <p:nvPicPr>
          <p:cNvPr id="16" name="Picture 15">
            <a:extLst>
              <a:ext uri="{FF2B5EF4-FFF2-40B4-BE49-F238E27FC236}">
                <a16:creationId xmlns:a16="http://schemas.microsoft.com/office/drawing/2014/main" id="{64166C27-7F2A-424C-CC9E-86024B360A69}"/>
              </a:ext>
            </a:extLst>
          </p:cNvPr>
          <p:cNvPicPr>
            <a:picLocks noChangeAspect="1"/>
          </p:cNvPicPr>
          <p:nvPr/>
        </p:nvPicPr>
        <p:blipFill>
          <a:blip r:embed="rId4"/>
          <a:stretch>
            <a:fillRect/>
          </a:stretch>
        </p:blipFill>
        <p:spPr>
          <a:xfrm>
            <a:off x="2786124" y="3499180"/>
            <a:ext cx="497082" cy="497082"/>
          </a:xfrm>
          <a:prstGeom prst="rect">
            <a:avLst/>
          </a:prstGeom>
        </p:spPr>
      </p:pic>
      <p:sp>
        <p:nvSpPr>
          <p:cNvPr id="18" name="TextBox 17">
            <a:extLst>
              <a:ext uri="{FF2B5EF4-FFF2-40B4-BE49-F238E27FC236}">
                <a16:creationId xmlns:a16="http://schemas.microsoft.com/office/drawing/2014/main" id="{333B4A2C-29A5-4531-A74E-E136727EA0C3}"/>
              </a:ext>
            </a:extLst>
          </p:cNvPr>
          <p:cNvSpPr txBox="1"/>
          <p:nvPr/>
        </p:nvSpPr>
        <p:spPr>
          <a:xfrm>
            <a:off x="2802196" y="4188731"/>
            <a:ext cx="8062452" cy="1708160"/>
          </a:xfrm>
          <a:prstGeom prst="rect">
            <a:avLst/>
          </a:prstGeom>
          <a:noFill/>
        </p:spPr>
        <p:txBody>
          <a:bodyPr wrap="square" rtlCol="0">
            <a:spAutoFit/>
          </a:bodyPr>
          <a:lstStyle/>
          <a:p>
            <a:r>
              <a:rPr lang="en-US" sz="1500" b="1" dirty="0">
                <a:latin typeface="Century" panose="02040604050505020304" pitchFamily="18" charset="0"/>
              </a:rPr>
              <a:t>• Urban Development: </a:t>
            </a:r>
            <a:r>
              <a:rPr lang="en-US" sz="1500" dirty="0">
                <a:latin typeface="Century" panose="02040604050505020304" pitchFamily="18" charset="0"/>
              </a:rPr>
              <a:t>Improve teamwork in city planning and building projects.</a:t>
            </a:r>
          </a:p>
          <a:p>
            <a:r>
              <a:rPr lang="en-US" sz="1500" dirty="0">
                <a:latin typeface="Century" panose="02040604050505020304" pitchFamily="18" charset="0"/>
              </a:rPr>
              <a:t>• </a:t>
            </a:r>
            <a:r>
              <a:rPr lang="en-US" sz="1500" b="1" dirty="0">
                <a:latin typeface="Century" panose="02040604050505020304" pitchFamily="18" charset="0"/>
              </a:rPr>
              <a:t>Government Agencies: </a:t>
            </a:r>
            <a:r>
              <a:rPr lang="en-US" sz="1500" dirty="0">
                <a:latin typeface="Century" panose="02040604050505020304" pitchFamily="18" charset="0"/>
              </a:rPr>
              <a:t>Make project management easier across different departments.</a:t>
            </a:r>
          </a:p>
          <a:p>
            <a:r>
              <a:rPr lang="en-US" sz="1500" dirty="0">
                <a:latin typeface="Century" panose="02040604050505020304" pitchFamily="18" charset="0"/>
              </a:rPr>
              <a:t>• </a:t>
            </a:r>
            <a:r>
              <a:rPr lang="en-US" sz="1500" b="1" dirty="0">
                <a:latin typeface="Century" panose="02040604050505020304" pitchFamily="18" charset="0"/>
              </a:rPr>
              <a:t>Construction Industry: </a:t>
            </a:r>
            <a:r>
              <a:rPr lang="en-US" sz="1500" dirty="0">
                <a:latin typeface="Century" panose="02040604050505020304" pitchFamily="18" charset="0"/>
              </a:rPr>
              <a:t>Help contractors communicate and schedule better.</a:t>
            </a:r>
          </a:p>
          <a:p>
            <a:r>
              <a:rPr lang="en-US" sz="1500" b="1" dirty="0">
                <a:latin typeface="Century" panose="02040604050505020304" pitchFamily="18" charset="0"/>
              </a:rPr>
              <a:t>• Environmental Management: </a:t>
            </a:r>
            <a:r>
              <a:rPr lang="en-US" sz="1500" dirty="0">
                <a:latin typeface="Century" panose="02040604050505020304" pitchFamily="18" charset="0"/>
              </a:rPr>
              <a:t>Support projects that focus on sustainability and saving resources.</a:t>
            </a:r>
          </a:p>
          <a:p>
            <a:r>
              <a:rPr lang="en-US" sz="1500" dirty="0">
                <a:latin typeface="Century" panose="02040604050505020304" pitchFamily="18" charset="0"/>
              </a:rPr>
              <a:t>• </a:t>
            </a:r>
            <a:r>
              <a:rPr lang="en-US" sz="1500" b="1" dirty="0">
                <a:latin typeface="Century" panose="02040604050505020304" pitchFamily="18" charset="0"/>
              </a:rPr>
              <a:t>Public-Private Partnerships: </a:t>
            </a:r>
            <a:r>
              <a:rPr lang="en-US" sz="1500" dirty="0">
                <a:latin typeface="Century" panose="02040604050505020304" pitchFamily="18" charset="0"/>
              </a:rPr>
              <a:t>Encourage cooperation between government and private companies.</a:t>
            </a:r>
            <a:endParaRPr lang="en-IN" sz="1500" dirty="0">
              <a:latin typeface="Century" panose="02040604050505020304" pitchFamily="18" charset="0"/>
            </a:endParaRPr>
          </a:p>
        </p:txBody>
      </p:sp>
      <p:sp>
        <p:nvSpPr>
          <p:cNvPr id="20" name="TextBox 19">
            <a:extLst>
              <a:ext uri="{FF2B5EF4-FFF2-40B4-BE49-F238E27FC236}">
                <a16:creationId xmlns:a16="http://schemas.microsoft.com/office/drawing/2014/main" id="{3CEF36E8-993F-CB42-57D2-E13C3AD3B759}"/>
              </a:ext>
            </a:extLst>
          </p:cNvPr>
          <p:cNvSpPr txBox="1"/>
          <p:nvPr/>
        </p:nvSpPr>
        <p:spPr>
          <a:xfrm>
            <a:off x="2781516" y="1285337"/>
            <a:ext cx="8625004" cy="1938992"/>
          </a:xfrm>
          <a:prstGeom prst="rect">
            <a:avLst/>
          </a:prstGeom>
          <a:noFill/>
        </p:spPr>
        <p:txBody>
          <a:bodyPr wrap="square" rtlCol="0">
            <a:spAutoFit/>
          </a:bodyPr>
          <a:lstStyle/>
          <a:p>
            <a:pPr marL="285750" indent="-285750">
              <a:buFont typeface="Arial" panose="020B0604020202020204" pitchFamily="34" charset="0"/>
              <a:buChar char="•"/>
            </a:pPr>
            <a:r>
              <a:rPr lang="en-US" sz="1500" b="1" dirty="0">
                <a:latin typeface="Century" panose="02040604050505020304" pitchFamily="18" charset="0"/>
              </a:rPr>
              <a:t>Enhanced Collaboration: </a:t>
            </a:r>
            <a:r>
              <a:rPr lang="en-US" sz="1500" dirty="0">
                <a:latin typeface="Century" panose="02040604050505020304" pitchFamily="18" charset="0"/>
              </a:rPr>
              <a:t>Strengthens inter-departmental communication, leading to better project results.</a:t>
            </a:r>
          </a:p>
          <a:p>
            <a:pPr marL="285750" indent="-285750">
              <a:buFont typeface="Arial" panose="020B0604020202020204" pitchFamily="34" charset="0"/>
              <a:buChar char="•"/>
            </a:pPr>
            <a:r>
              <a:rPr lang="en-US" sz="1500" b="1" dirty="0">
                <a:latin typeface="Century" panose="02040604050505020304" pitchFamily="18" charset="0"/>
              </a:rPr>
              <a:t>Empowerment of MSMEs: </a:t>
            </a:r>
            <a:r>
              <a:rPr lang="en-US" sz="1500" dirty="0">
                <a:latin typeface="Century" panose="02040604050505020304" pitchFamily="18" charset="0"/>
              </a:rPr>
              <a:t>Boosts local businesses' capacity and creates job opportunities. </a:t>
            </a:r>
          </a:p>
          <a:p>
            <a:pPr marL="285750" indent="-285750">
              <a:buFont typeface="Arial" panose="020B0604020202020204" pitchFamily="34" charset="0"/>
              <a:buChar char="•"/>
            </a:pPr>
            <a:r>
              <a:rPr lang="en-US" sz="1500" b="1" dirty="0">
                <a:latin typeface="Century" panose="02040604050505020304" pitchFamily="18" charset="0"/>
              </a:rPr>
              <a:t>Improved Public Services: </a:t>
            </a:r>
            <a:r>
              <a:rPr lang="en-US" sz="1500" dirty="0">
                <a:latin typeface="Century" panose="02040604050505020304" pitchFamily="18" charset="0"/>
              </a:rPr>
              <a:t>Facilitates timely infrastructure and service delivery to the community</a:t>
            </a:r>
          </a:p>
          <a:p>
            <a:pPr marL="285750" indent="-285750">
              <a:buFont typeface="Arial" panose="020B0604020202020204" pitchFamily="34" charset="0"/>
              <a:buChar char="•"/>
            </a:pPr>
            <a:r>
              <a:rPr lang="en-US" sz="1500" b="1" dirty="0">
                <a:latin typeface="Century" panose="02040604050505020304" pitchFamily="18" charset="0"/>
              </a:rPr>
              <a:t>Resource Optimization: </a:t>
            </a:r>
            <a:r>
              <a:rPr lang="en-US" sz="1500" dirty="0">
                <a:latin typeface="Century" panose="02040604050505020304" pitchFamily="18" charset="0"/>
              </a:rPr>
              <a:t>Minimizes waste through efficient material usage.</a:t>
            </a:r>
          </a:p>
          <a:p>
            <a:pPr marL="285750" indent="-285750">
              <a:buFont typeface="Arial" panose="020B0604020202020204" pitchFamily="34" charset="0"/>
              <a:buChar char="•"/>
            </a:pPr>
            <a:r>
              <a:rPr lang="en-US" sz="1500" b="1" dirty="0">
                <a:latin typeface="Century" panose="02040604050505020304" pitchFamily="18" charset="0"/>
              </a:rPr>
              <a:t>Reduced Project Overlap: </a:t>
            </a:r>
            <a:r>
              <a:rPr lang="en-US" sz="1500" dirty="0">
                <a:latin typeface="Century" panose="02040604050505020304" pitchFamily="18" charset="0"/>
              </a:rPr>
              <a:t>Decreases environmental harm from redundant construction activities.</a:t>
            </a:r>
          </a:p>
        </p:txBody>
      </p:sp>
    </p:spTree>
    <p:extLst>
      <p:ext uri="{BB962C8B-B14F-4D97-AF65-F5344CB8AC3E}">
        <p14:creationId xmlns:p14="http://schemas.microsoft.com/office/powerpoint/2010/main" val="1446268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8C3F-1160-45E7-FBF7-1B1E5588D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8F29B-ADA4-B7A3-FE21-EB1684EDB1C8}"/>
              </a:ext>
            </a:extLst>
          </p:cNvPr>
          <p:cNvSpPr>
            <a:spLocks noGrp="1"/>
          </p:cNvSpPr>
          <p:nvPr>
            <p:ph type="title"/>
          </p:nvPr>
        </p:nvSpPr>
        <p:spPr>
          <a:xfrm>
            <a:off x="3431228" y="-7054"/>
            <a:ext cx="7965461" cy="994164"/>
          </a:xfrm>
        </p:spPr>
        <p:txBody>
          <a:bodyPr/>
          <a:lstStyle/>
          <a:p>
            <a:r>
              <a:rPr lang="en-US" dirty="0">
                <a:latin typeface="Century" panose="02040604050505020304" pitchFamily="18" charset="0"/>
              </a:rPr>
              <a:t>MARKET POTENTIAL OF IDEA</a:t>
            </a:r>
          </a:p>
        </p:txBody>
      </p:sp>
      <p:sp>
        <p:nvSpPr>
          <p:cNvPr id="19" name="TextBox 18">
            <a:extLst>
              <a:ext uri="{FF2B5EF4-FFF2-40B4-BE49-F238E27FC236}">
                <a16:creationId xmlns:a16="http://schemas.microsoft.com/office/drawing/2014/main" id="{351EB77C-3DA6-58A0-4445-E374DA51023F}"/>
              </a:ext>
            </a:extLst>
          </p:cNvPr>
          <p:cNvSpPr txBox="1"/>
          <p:nvPr/>
        </p:nvSpPr>
        <p:spPr>
          <a:xfrm>
            <a:off x="521110" y="1147688"/>
            <a:ext cx="9055509" cy="369332"/>
          </a:xfrm>
          <a:prstGeom prst="rect">
            <a:avLst/>
          </a:prstGeom>
          <a:noFill/>
        </p:spPr>
        <p:txBody>
          <a:bodyPr wrap="square" rtlCol="0">
            <a:spAutoFit/>
          </a:bodyPr>
          <a:lstStyle/>
          <a:p>
            <a:r>
              <a:rPr lang="en-US" dirty="0">
                <a:latin typeface="Helvetica Neue"/>
              </a:rPr>
              <a:t> </a:t>
            </a:r>
            <a:endParaRPr lang="en-IN" dirty="0">
              <a:latin typeface="Helvetica Neue"/>
            </a:endParaRPr>
          </a:p>
        </p:txBody>
      </p:sp>
      <p:sp>
        <p:nvSpPr>
          <p:cNvPr id="6" name="TextBox 5">
            <a:extLst>
              <a:ext uri="{FF2B5EF4-FFF2-40B4-BE49-F238E27FC236}">
                <a16:creationId xmlns:a16="http://schemas.microsoft.com/office/drawing/2014/main" id="{5B08BE88-D72D-CE3A-6F74-7C2272881F1C}"/>
              </a:ext>
            </a:extLst>
          </p:cNvPr>
          <p:cNvSpPr txBox="1"/>
          <p:nvPr/>
        </p:nvSpPr>
        <p:spPr>
          <a:xfrm>
            <a:off x="2615379" y="778356"/>
            <a:ext cx="9055509" cy="369332"/>
          </a:xfrm>
          <a:prstGeom prst="rect">
            <a:avLst/>
          </a:prstGeom>
          <a:noFill/>
        </p:spPr>
        <p:txBody>
          <a:bodyPr wrap="square" rtlCol="0">
            <a:spAutoFit/>
          </a:bodyPr>
          <a:lstStyle/>
          <a:p>
            <a:r>
              <a:rPr lang="en-US" dirty="0">
                <a:latin typeface="Helvetica Neue"/>
              </a:rPr>
              <a:t> </a:t>
            </a:r>
            <a:endParaRPr lang="en-IN" dirty="0">
              <a:latin typeface="Helvetica Neue"/>
            </a:endParaRPr>
          </a:p>
        </p:txBody>
      </p:sp>
      <p:pic>
        <p:nvPicPr>
          <p:cNvPr id="4" name="Picture 3">
            <a:extLst>
              <a:ext uri="{FF2B5EF4-FFF2-40B4-BE49-F238E27FC236}">
                <a16:creationId xmlns:a16="http://schemas.microsoft.com/office/drawing/2014/main" id="{24AE989F-AADE-8A91-7BE9-5BD4F45C7DC7}"/>
              </a:ext>
            </a:extLst>
          </p:cNvPr>
          <p:cNvPicPr>
            <a:picLocks noChangeAspect="1"/>
          </p:cNvPicPr>
          <p:nvPr/>
        </p:nvPicPr>
        <p:blipFill>
          <a:blip r:embed="rId3"/>
          <a:stretch>
            <a:fillRect/>
          </a:stretch>
        </p:blipFill>
        <p:spPr>
          <a:xfrm>
            <a:off x="2815652" y="473175"/>
            <a:ext cx="549290" cy="549290"/>
          </a:xfrm>
          <a:prstGeom prst="rect">
            <a:avLst/>
          </a:prstGeom>
        </p:spPr>
      </p:pic>
      <p:sp>
        <p:nvSpPr>
          <p:cNvPr id="5" name="TextBox 4">
            <a:extLst>
              <a:ext uri="{FF2B5EF4-FFF2-40B4-BE49-F238E27FC236}">
                <a16:creationId xmlns:a16="http://schemas.microsoft.com/office/drawing/2014/main" id="{74881E25-92FA-2C70-9FCF-57A3F97EE02C}"/>
              </a:ext>
            </a:extLst>
          </p:cNvPr>
          <p:cNvSpPr txBox="1"/>
          <p:nvPr/>
        </p:nvSpPr>
        <p:spPr>
          <a:xfrm>
            <a:off x="2900516" y="1118192"/>
            <a:ext cx="8672053" cy="1015663"/>
          </a:xfrm>
          <a:prstGeom prst="rect">
            <a:avLst/>
          </a:prstGeom>
          <a:noFill/>
        </p:spPr>
        <p:txBody>
          <a:bodyPr wrap="square" rtlCol="0">
            <a:spAutoFit/>
          </a:bodyPr>
          <a:lstStyle/>
          <a:p>
            <a:r>
              <a:rPr lang="en-US" sz="1500" dirty="0">
                <a:latin typeface="Century" panose="02040604050505020304" pitchFamily="18" charset="0"/>
              </a:rPr>
              <a:t>This innovation has significant market potential as it tackles issues in urban management and collaboration between departments. With more cities growing, there is an increasing need for digital tools that improve communication and resource sharing. Collaborating with government and private entities can further enhance its impact in urban development.</a:t>
            </a:r>
            <a:endParaRPr lang="en-IN" sz="1500" dirty="0">
              <a:latin typeface="Century" panose="02040604050505020304" pitchFamily="18" charset="0"/>
            </a:endParaRPr>
          </a:p>
        </p:txBody>
      </p:sp>
      <p:sp>
        <p:nvSpPr>
          <p:cNvPr id="7" name="Title 1">
            <a:extLst>
              <a:ext uri="{FF2B5EF4-FFF2-40B4-BE49-F238E27FC236}">
                <a16:creationId xmlns:a16="http://schemas.microsoft.com/office/drawing/2014/main" id="{79AC4C6D-452D-1C58-6C65-2412EE7A52F6}"/>
              </a:ext>
            </a:extLst>
          </p:cNvPr>
          <p:cNvSpPr txBox="1">
            <a:spLocks/>
          </p:cNvSpPr>
          <p:nvPr/>
        </p:nvSpPr>
        <p:spPr>
          <a:xfrm>
            <a:off x="3440901" y="2124023"/>
            <a:ext cx="7965461" cy="994164"/>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Arial" panose="020B0604020202020204" pitchFamily="34" charset="0"/>
              </a:defRPr>
            </a:lvl1pPr>
          </a:lstStyle>
          <a:p>
            <a:r>
              <a:rPr lang="en-US" dirty="0">
                <a:latin typeface="Century" panose="02040604050505020304" pitchFamily="18" charset="0"/>
              </a:rPr>
              <a:t>FINANCIAL PROJECTIONS</a:t>
            </a:r>
          </a:p>
        </p:txBody>
      </p:sp>
      <p:pic>
        <p:nvPicPr>
          <p:cNvPr id="9" name="Picture 8">
            <a:extLst>
              <a:ext uri="{FF2B5EF4-FFF2-40B4-BE49-F238E27FC236}">
                <a16:creationId xmlns:a16="http://schemas.microsoft.com/office/drawing/2014/main" id="{FF35E525-2F3F-8D77-6FFE-AB2F2A6FCE55}"/>
              </a:ext>
            </a:extLst>
          </p:cNvPr>
          <p:cNvPicPr>
            <a:picLocks noChangeAspect="1"/>
          </p:cNvPicPr>
          <p:nvPr/>
        </p:nvPicPr>
        <p:blipFill>
          <a:blip r:embed="rId4"/>
          <a:stretch>
            <a:fillRect/>
          </a:stretch>
        </p:blipFill>
        <p:spPr>
          <a:xfrm>
            <a:off x="2866892" y="2637817"/>
            <a:ext cx="468554" cy="458857"/>
          </a:xfrm>
          <a:prstGeom prst="rect">
            <a:avLst/>
          </a:prstGeom>
        </p:spPr>
      </p:pic>
      <p:graphicFrame>
        <p:nvGraphicFramePr>
          <p:cNvPr id="15" name="Table 14">
            <a:extLst>
              <a:ext uri="{FF2B5EF4-FFF2-40B4-BE49-F238E27FC236}">
                <a16:creationId xmlns:a16="http://schemas.microsoft.com/office/drawing/2014/main" id="{BB8D267F-4FE9-286E-C731-9102F44BDF29}"/>
              </a:ext>
            </a:extLst>
          </p:cNvPr>
          <p:cNvGraphicFramePr>
            <a:graphicFrameLocks noGrp="1"/>
          </p:cNvGraphicFramePr>
          <p:nvPr>
            <p:extLst>
              <p:ext uri="{D42A27DB-BD31-4B8C-83A1-F6EECF244321}">
                <p14:modId xmlns:p14="http://schemas.microsoft.com/office/powerpoint/2010/main" val="366864664"/>
              </p:ext>
            </p:extLst>
          </p:nvPr>
        </p:nvGraphicFramePr>
        <p:xfrm>
          <a:off x="3032954" y="3366915"/>
          <a:ext cx="8128000" cy="259588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782786150"/>
                    </a:ext>
                  </a:extLst>
                </a:gridCol>
                <a:gridCol w="4064000">
                  <a:extLst>
                    <a:ext uri="{9D8B030D-6E8A-4147-A177-3AD203B41FA5}">
                      <a16:colId xmlns:a16="http://schemas.microsoft.com/office/drawing/2014/main" val="1597339086"/>
                    </a:ext>
                  </a:extLst>
                </a:gridCol>
              </a:tblGrid>
              <a:tr h="370840">
                <a:tc>
                  <a:txBody>
                    <a:bodyPr/>
                    <a:lstStyle/>
                    <a:p>
                      <a:r>
                        <a:rPr lang="en-IN" sz="1500" b="0" dirty="0">
                          <a:solidFill>
                            <a:schemeClr val="tx1"/>
                          </a:solidFill>
                          <a:latin typeface="Century" panose="02040604050505020304" pitchFamily="18" charset="0"/>
                        </a:rPr>
                        <a:t>TRAVEL ALLOWANCE</a:t>
                      </a:r>
                    </a:p>
                  </a:txBody>
                  <a:tcPr/>
                </a:tc>
                <a:tc>
                  <a:txBody>
                    <a:bodyPr/>
                    <a:lstStyle/>
                    <a:p>
                      <a:r>
                        <a:rPr lang="en-IN" sz="1500" b="0" dirty="0">
                          <a:solidFill>
                            <a:schemeClr val="tx1"/>
                          </a:solidFill>
                          <a:latin typeface="Century" panose="02040604050505020304" pitchFamily="18" charset="0"/>
                        </a:rPr>
                        <a:t>INR 2,00,000</a:t>
                      </a:r>
                    </a:p>
                  </a:txBody>
                  <a:tcPr/>
                </a:tc>
                <a:extLst>
                  <a:ext uri="{0D108BD9-81ED-4DB2-BD59-A6C34878D82A}">
                    <a16:rowId xmlns:a16="http://schemas.microsoft.com/office/drawing/2014/main" val="203205249"/>
                  </a:ext>
                </a:extLst>
              </a:tr>
              <a:tr h="370840">
                <a:tc>
                  <a:txBody>
                    <a:bodyPr/>
                    <a:lstStyle/>
                    <a:p>
                      <a:r>
                        <a:rPr lang="en-IN" sz="1500" dirty="0">
                          <a:latin typeface="Century" panose="02040604050505020304" pitchFamily="18" charset="0"/>
                        </a:rPr>
                        <a:t>MENTOR</a:t>
                      </a:r>
                    </a:p>
                  </a:txBody>
                  <a:tcPr/>
                </a:tc>
                <a:tc>
                  <a:txBody>
                    <a:bodyPr/>
                    <a:lstStyle/>
                    <a:p>
                      <a:r>
                        <a:rPr lang="en-IN" sz="1500" dirty="0">
                          <a:latin typeface="Century" panose="02040604050505020304" pitchFamily="18" charset="0"/>
                        </a:rPr>
                        <a:t>INR 3,00,000</a:t>
                      </a:r>
                    </a:p>
                  </a:txBody>
                  <a:tcPr/>
                </a:tc>
                <a:extLst>
                  <a:ext uri="{0D108BD9-81ED-4DB2-BD59-A6C34878D82A}">
                    <a16:rowId xmlns:a16="http://schemas.microsoft.com/office/drawing/2014/main" val="3446219833"/>
                  </a:ext>
                </a:extLst>
              </a:tr>
              <a:tr h="370840">
                <a:tc>
                  <a:txBody>
                    <a:bodyPr/>
                    <a:lstStyle/>
                    <a:p>
                      <a:r>
                        <a:rPr lang="en-IN" sz="1500" dirty="0">
                          <a:latin typeface="Century" panose="02040604050505020304" pitchFamily="18" charset="0"/>
                        </a:rPr>
                        <a:t>TRAINING</a:t>
                      </a:r>
                    </a:p>
                  </a:txBody>
                  <a:tcPr/>
                </a:tc>
                <a:tc>
                  <a:txBody>
                    <a:bodyPr/>
                    <a:lstStyle/>
                    <a:p>
                      <a:r>
                        <a:rPr lang="en-IN" sz="1500" dirty="0">
                          <a:latin typeface="Century" panose="02040604050505020304" pitchFamily="18" charset="0"/>
                        </a:rPr>
                        <a:t>INR 4,00,000</a:t>
                      </a:r>
                    </a:p>
                  </a:txBody>
                  <a:tcPr/>
                </a:tc>
                <a:extLst>
                  <a:ext uri="{0D108BD9-81ED-4DB2-BD59-A6C34878D82A}">
                    <a16:rowId xmlns:a16="http://schemas.microsoft.com/office/drawing/2014/main" val="1352609886"/>
                  </a:ext>
                </a:extLst>
              </a:tr>
              <a:tr h="370840">
                <a:tc>
                  <a:txBody>
                    <a:bodyPr/>
                    <a:lstStyle/>
                    <a:p>
                      <a:r>
                        <a:rPr lang="en-IN" sz="1500" dirty="0">
                          <a:latin typeface="Century" panose="02040604050505020304" pitchFamily="18" charset="0"/>
                        </a:rPr>
                        <a:t>APIs</a:t>
                      </a:r>
                    </a:p>
                  </a:txBody>
                  <a:tcPr/>
                </a:tc>
                <a:tc>
                  <a:txBody>
                    <a:bodyPr/>
                    <a:lstStyle/>
                    <a:p>
                      <a:r>
                        <a:rPr lang="en-IN" sz="1500" dirty="0">
                          <a:latin typeface="Century" panose="02040604050505020304" pitchFamily="18" charset="0"/>
                        </a:rPr>
                        <a:t>INR 1,50,000</a:t>
                      </a:r>
                    </a:p>
                  </a:txBody>
                  <a:tcPr/>
                </a:tc>
                <a:extLst>
                  <a:ext uri="{0D108BD9-81ED-4DB2-BD59-A6C34878D82A}">
                    <a16:rowId xmlns:a16="http://schemas.microsoft.com/office/drawing/2014/main" val="1500348359"/>
                  </a:ext>
                </a:extLst>
              </a:tr>
              <a:tr h="370840">
                <a:tc>
                  <a:txBody>
                    <a:bodyPr/>
                    <a:lstStyle/>
                    <a:p>
                      <a:r>
                        <a:rPr lang="en-IN" sz="1500" dirty="0">
                          <a:latin typeface="Century" panose="02040604050505020304" pitchFamily="18" charset="0"/>
                        </a:rPr>
                        <a:t>DATABASE</a:t>
                      </a:r>
                    </a:p>
                  </a:txBody>
                  <a:tcPr/>
                </a:tc>
                <a:tc>
                  <a:txBody>
                    <a:bodyPr/>
                    <a:lstStyle/>
                    <a:p>
                      <a:r>
                        <a:rPr lang="en-IN" sz="1500" dirty="0">
                          <a:latin typeface="Century" panose="02040604050505020304" pitchFamily="18" charset="0"/>
                        </a:rPr>
                        <a:t>INR 1,50,000</a:t>
                      </a:r>
                    </a:p>
                  </a:txBody>
                  <a:tcPr/>
                </a:tc>
                <a:extLst>
                  <a:ext uri="{0D108BD9-81ED-4DB2-BD59-A6C34878D82A}">
                    <a16:rowId xmlns:a16="http://schemas.microsoft.com/office/drawing/2014/main" val="2226692583"/>
                  </a:ext>
                </a:extLst>
              </a:tr>
              <a:tr h="370840">
                <a:tc>
                  <a:txBody>
                    <a:bodyPr/>
                    <a:lstStyle/>
                    <a:p>
                      <a:r>
                        <a:rPr lang="en-IN" sz="1500" dirty="0">
                          <a:latin typeface="Century" panose="02040604050505020304" pitchFamily="18" charset="0"/>
                        </a:rPr>
                        <a:t>DEPLOYMENT</a:t>
                      </a:r>
                    </a:p>
                  </a:txBody>
                  <a:tcPr/>
                </a:tc>
                <a:tc>
                  <a:txBody>
                    <a:bodyPr/>
                    <a:lstStyle/>
                    <a:p>
                      <a:r>
                        <a:rPr lang="en-IN" sz="1500" dirty="0">
                          <a:latin typeface="Century" panose="02040604050505020304" pitchFamily="18" charset="0"/>
                        </a:rPr>
                        <a:t>INR 1,50,000</a:t>
                      </a:r>
                    </a:p>
                  </a:txBody>
                  <a:tcPr/>
                </a:tc>
                <a:extLst>
                  <a:ext uri="{0D108BD9-81ED-4DB2-BD59-A6C34878D82A}">
                    <a16:rowId xmlns:a16="http://schemas.microsoft.com/office/drawing/2014/main" val="81437732"/>
                  </a:ext>
                </a:extLst>
              </a:tr>
              <a:tr h="370840">
                <a:tc>
                  <a:txBody>
                    <a:bodyPr/>
                    <a:lstStyle/>
                    <a:p>
                      <a:r>
                        <a:rPr lang="en-IN" sz="1500" dirty="0">
                          <a:latin typeface="Century" panose="02040604050505020304" pitchFamily="18" charset="0"/>
                        </a:rPr>
                        <a:t>MISCELLANEOUS</a:t>
                      </a:r>
                    </a:p>
                  </a:txBody>
                  <a:tcPr/>
                </a:tc>
                <a:tc>
                  <a:txBody>
                    <a:bodyPr/>
                    <a:lstStyle/>
                    <a:p>
                      <a:r>
                        <a:rPr lang="en-IN" sz="1500" dirty="0">
                          <a:latin typeface="Century" panose="02040604050505020304" pitchFamily="18" charset="0"/>
                        </a:rPr>
                        <a:t>INR 1,50,000</a:t>
                      </a:r>
                    </a:p>
                  </a:txBody>
                  <a:tcPr/>
                </a:tc>
                <a:extLst>
                  <a:ext uri="{0D108BD9-81ED-4DB2-BD59-A6C34878D82A}">
                    <a16:rowId xmlns:a16="http://schemas.microsoft.com/office/drawing/2014/main" val="3307607131"/>
                  </a:ext>
                </a:extLst>
              </a:tr>
            </a:tbl>
          </a:graphicData>
        </a:graphic>
      </p:graphicFrame>
      <p:sp>
        <p:nvSpPr>
          <p:cNvPr id="17" name="TextBox 16">
            <a:extLst>
              <a:ext uri="{FF2B5EF4-FFF2-40B4-BE49-F238E27FC236}">
                <a16:creationId xmlns:a16="http://schemas.microsoft.com/office/drawing/2014/main" id="{713BF89A-227D-AABC-2BFE-A6DFD7BC631D}"/>
              </a:ext>
            </a:extLst>
          </p:cNvPr>
          <p:cNvSpPr txBox="1"/>
          <p:nvPr/>
        </p:nvSpPr>
        <p:spPr>
          <a:xfrm>
            <a:off x="8085120" y="6042246"/>
            <a:ext cx="5869858" cy="338554"/>
          </a:xfrm>
          <a:prstGeom prst="rect">
            <a:avLst/>
          </a:prstGeom>
          <a:noFill/>
        </p:spPr>
        <p:txBody>
          <a:bodyPr wrap="square" rtlCol="0">
            <a:spAutoFit/>
          </a:bodyPr>
          <a:lstStyle/>
          <a:p>
            <a:r>
              <a:rPr lang="en-IN" sz="1600" dirty="0">
                <a:latin typeface="Century" panose="02040604050505020304" pitchFamily="18" charset="0"/>
              </a:rPr>
              <a:t>GRAND TOTAL: INR 15,00,000</a:t>
            </a:r>
          </a:p>
        </p:txBody>
      </p:sp>
    </p:spTree>
    <p:extLst>
      <p:ext uri="{BB962C8B-B14F-4D97-AF65-F5344CB8AC3E}">
        <p14:creationId xmlns:p14="http://schemas.microsoft.com/office/powerpoint/2010/main" val="3310428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0E97B-214C-6F16-1575-484133FCD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6B23A-7831-ECFC-6F57-9F5DDBDF6897}"/>
              </a:ext>
            </a:extLst>
          </p:cNvPr>
          <p:cNvSpPr>
            <a:spLocks noGrp="1"/>
          </p:cNvSpPr>
          <p:nvPr>
            <p:ph type="title"/>
          </p:nvPr>
        </p:nvSpPr>
        <p:spPr>
          <a:xfrm>
            <a:off x="3628519" y="798471"/>
            <a:ext cx="7965461" cy="642017"/>
          </a:xfrm>
        </p:spPr>
        <p:txBody>
          <a:bodyPr/>
          <a:lstStyle/>
          <a:p>
            <a:r>
              <a:rPr lang="en-US" dirty="0">
                <a:latin typeface="Century" panose="02040604050505020304" pitchFamily="18" charset="0"/>
              </a:rPr>
              <a:t>Conclusion</a:t>
            </a:r>
          </a:p>
        </p:txBody>
      </p:sp>
      <p:sp>
        <p:nvSpPr>
          <p:cNvPr id="19" name="TextBox 18">
            <a:extLst>
              <a:ext uri="{FF2B5EF4-FFF2-40B4-BE49-F238E27FC236}">
                <a16:creationId xmlns:a16="http://schemas.microsoft.com/office/drawing/2014/main" id="{539366BD-065A-B663-D7AE-F21D353AC668}"/>
              </a:ext>
            </a:extLst>
          </p:cNvPr>
          <p:cNvSpPr txBox="1"/>
          <p:nvPr/>
        </p:nvSpPr>
        <p:spPr>
          <a:xfrm>
            <a:off x="521110" y="1147688"/>
            <a:ext cx="9055509" cy="369332"/>
          </a:xfrm>
          <a:prstGeom prst="rect">
            <a:avLst/>
          </a:prstGeom>
          <a:noFill/>
        </p:spPr>
        <p:txBody>
          <a:bodyPr wrap="square" rtlCol="0">
            <a:spAutoFit/>
          </a:bodyPr>
          <a:lstStyle/>
          <a:p>
            <a:r>
              <a:rPr lang="en-US" dirty="0">
                <a:latin typeface="Helvetica Neue"/>
              </a:rPr>
              <a:t> </a:t>
            </a:r>
            <a:endParaRPr lang="en-IN" dirty="0">
              <a:latin typeface="Helvetica Neue"/>
            </a:endParaRPr>
          </a:p>
        </p:txBody>
      </p:sp>
      <p:sp>
        <p:nvSpPr>
          <p:cNvPr id="3" name="TextBox 2">
            <a:extLst>
              <a:ext uri="{FF2B5EF4-FFF2-40B4-BE49-F238E27FC236}">
                <a16:creationId xmlns:a16="http://schemas.microsoft.com/office/drawing/2014/main" id="{03E610DB-6415-DAE7-0986-B46312F1E6D9}"/>
              </a:ext>
            </a:extLst>
          </p:cNvPr>
          <p:cNvSpPr txBox="1"/>
          <p:nvPr/>
        </p:nvSpPr>
        <p:spPr>
          <a:xfrm>
            <a:off x="2880850" y="1642677"/>
            <a:ext cx="8888359" cy="1246495"/>
          </a:xfrm>
          <a:prstGeom prst="rect">
            <a:avLst/>
          </a:prstGeom>
          <a:noFill/>
        </p:spPr>
        <p:txBody>
          <a:bodyPr wrap="square" rtlCol="0">
            <a:spAutoFit/>
          </a:bodyPr>
          <a:lstStyle/>
          <a:p>
            <a:r>
              <a:rPr lang="en-US" sz="1500" dirty="0">
                <a:latin typeface="Century" panose="02040604050505020304" pitchFamily="18" charset="0"/>
              </a:rPr>
              <a:t>InfraLink is a </a:t>
            </a:r>
            <a:r>
              <a:rPr lang="en-US" sz="1500" b="1" dirty="0">
                <a:latin typeface="Century" panose="02040604050505020304" pitchFamily="18" charset="0"/>
              </a:rPr>
              <a:t>role-based platform</a:t>
            </a:r>
            <a:r>
              <a:rPr lang="en-US" sz="1500" dirty="0">
                <a:latin typeface="Century" panose="02040604050505020304" pitchFamily="18" charset="0"/>
              </a:rPr>
              <a:t> designed for </a:t>
            </a:r>
            <a:r>
              <a:rPr lang="en-US" sz="1500" b="1" dirty="0">
                <a:latin typeface="Century" panose="02040604050505020304" pitchFamily="18" charset="0"/>
              </a:rPr>
              <a:t>interdepartmental coordination</a:t>
            </a:r>
            <a:r>
              <a:rPr lang="en-US" sz="1500" dirty="0">
                <a:latin typeface="Century" panose="02040604050505020304" pitchFamily="18" charset="0"/>
              </a:rPr>
              <a:t> in urban projects. It improves </a:t>
            </a:r>
            <a:r>
              <a:rPr lang="en-US" sz="1500" b="1" dirty="0">
                <a:latin typeface="Century" panose="02040604050505020304" pitchFamily="18" charset="0"/>
              </a:rPr>
              <a:t>resource utilization</a:t>
            </a:r>
            <a:r>
              <a:rPr lang="en-US" sz="1500" dirty="0">
                <a:latin typeface="Century" panose="02040604050505020304" pitchFamily="18" charset="0"/>
              </a:rPr>
              <a:t>, reduces </a:t>
            </a:r>
            <a:r>
              <a:rPr lang="en-US" sz="1500" b="1" dirty="0">
                <a:latin typeface="Century" panose="02040604050505020304" pitchFamily="18" charset="0"/>
              </a:rPr>
              <a:t>delays</a:t>
            </a:r>
            <a:r>
              <a:rPr lang="en-US" sz="1500" dirty="0">
                <a:latin typeface="Century" panose="02040604050505020304" pitchFamily="18" charset="0"/>
              </a:rPr>
              <a:t>, and enhances </a:t>
            </a:r>
            <a:r>
              <a:rPr lang="en-US" sz="1500" b="1" dirty="0">
                <a:latin typeface="Century" panose="02040604050505020304" pitchFamily="18" charset="0"/>
              </a:rPr>
              <a:t>communication</a:t>
            </a:r>
            <a:r>
              <a:rPr lang="en-US" sz="1500" dirty="0">
                <a:latin typeface="Century" panose="02040604050505020304" pitchFamily="18" charset="0"/>
              </a:rPr>
              <a:t> through tools like </a:t>
            </a:r>
            <a:r>
              <a:rPr lang="en-US" sz="1500" b="1" dirty="0">
                <a:latin typeface="Century" panose="02040604050505020304" pitchFamily="18" charset="0"/>
              </a:rPr>
              <a:t>chatbots</a:t>
            </a:r>
            <a:r>
              <a:rPr lang="en-US" sz="1500" dirty="0">
                <a:latin typeface="Century" panose="02040604050505020304" pitchFamily="18" charset="0"/>
              </a:rPr>
              <a:t>, </a:t>
            </a:r>
            <a:r>
              <a:rPr lang="en-US" sz="1500" b="1" dirty="0">
                <a:latin typeface="Century" panose="02040604050505020304" pitchFamily="18" charset="0"/>
              </a:rPr>
              <a:t>task scheduling</a:t>
            </a:r>
            <a:r>
              <a:rPr lang="en-US" sz="1500" dirty="0">
                <a:latin typeface="Century" panose="02040604050505020304" pitchFamily="18" charset="0"/>
              </a:rPr>
              <a:t>, </a:t>
            </a:r>
            <a:r>
              <a:rPr lang="en-US" sz="1500" b="1" dirty="0">
                <a:latin typeface="Century" panose="02040604050505020304" pitchFamily="18" charset="0"/>
              </a:rPr>
              <a:t>discussion forum</a:t>
            </a:r>
            <a:r>
              <a:rPr lang="en-US" sz="1500" dirty="0">
                <a:latin typeface="Century" panose="02040604050505020304" pitchFamily="18" charset="0"/>
              </a:rPr>
              <a:t>, and video/audio</a:t>
            </a:r>
            <a:r>
              <a:rPr lang="en-US" sz="1500" b="1" dirty="0">
                <a:latin typeface="Century" panose="02040604050505020304" pitchFamily="18" charset="0"/>
              </a:rPr>
              <a:t> summarization</a:t>
            </a:r>
            <a:r>
              <a:rPr lang="en-US" sz="1500" dirty="0">
                <a:latin typeface="Century" panose="02040604050505020304" pitchFamily="18" charset="0"/>
              </a:rPr>
              <a:t>, fostering efficient project management and collaboration between multiple agencies for better urban governance and project execution.</a:t>
            </a:r>
          </a:p>
        </p:txBody>
      </p:sp>
      <p:sp>
        <p:nvSpPr>
          <p:cNvPr id="8" name="Title 1">
            <a:extLst>
              <a:ext uri="{FF2B5EF4-FFF2-40B4-BE49-F238E27FC236}">
                <a16:creationId xmlns:a16="http://schemas.microsoft.com/office/drawing/2014/main" id="{FF550820-41DC-24EF-27C8-16F74A650C7F}"/>
              </a:ext>
            </a:extLst>
          </p:cNvPr>
          <p:cNvSpPr txBox="1">
            <a:spLocks/>
          </p:cNvSpPr>
          <p:nvPr/>
        </p:nvSpPr>
        <p:spPr>
          <a:xfrm>
            <a:off x="2499736" y="2774870"/>
            <a:ext cx="9677517" cy="994164"/>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Arial" panose="020B0604020202020204" pitchFamily="34" charset="0"/>
              </a:defRPr>
            </a:lvl1pPr>
          </a:lstStyle>
          <a:p>
            <a:pPr algn="ctr"/>
            <a:r>
              <a:rPr lang="en-US" dirty="0">
                <a:latin typeface="Century" panose="02040604050505020304" pitchFamily="18" charset="0"/>
              </a:rPr>
              <a:t>References and research</a:t>
            </a:r>
          </a:p>
        </p:txBody>
      </p:sp>
      <p:sp>
        <p:nvSpPr>
          <p:cNvPr id="10" name="TextBox 9">
            <a:extLst>
              <a:ext uri="{FF2B5EF4-FFF2-40B4-BE49-F238E27FC236}">
                <a16:creationId xmlns:a16="http://schemas.microsoft.com/office/drawing/2014/main" id="{B47FDB61-5E9E-A5C4-FBD7-4AB578C919C0}"/>
              </a:ext>
            </a:extLst>
          </p:cNvPr>
          <p:cNvSpPr txBox="1"/>
          <p:nvPr/>
        </p:nvSpPr>
        <p:spPr>
          <a:xfrm>
            <a:off x="2851790" y="4093038"/>
            <a:ext cx="8976852" cy="1569660"/>
          </a:xfrm>
          <a:prstGeom prst="rect">
            <a:avLst/>
          </a:prstGeom>
          <a:noFill/>
        </p:spPr>
        <p:txBody>
          <a:bodyPr wrap="square" rtlCol="0">
            <a:spAutoFit/>
          </a:bodyPr>
          <a:lstStyle/>
          <a:p>
            <a:pPr marL="285750" indent="-285750">
              <a:buSzPct val="100000"/>
              <a:buFont typeface="Arial"/>
              <a:buChar char="•"/>
              <a:defRPr sz="1700">
                <a:solidFill>
                  <a:srgbClr val="00B0F0"/>
                </a:solidFill>
                <a:latin typeface="Helvetica Neue"/>
                <a:ea typeface="Helvetica Neue"/>
                <a:cs typeface="Helvetica Neue"/>
                <a:sym typeface="Helvetica Neue"/>
              </a:defRPr>
            </a:pPr>
            <a:r>
              <a:rPr lang="en-US" sz="1600" u="sng" dirty="0">
                <a:solidFill>
                  <a:srgbClr val="0000FF"/>
                </a:solidFill>
                <a:uFill>
                  <a:solidFill>
                    <a:srgbClr val="0000FF"/>
                  </a:solidFill>
                </a:uFill>
                <a:latin typeface="Century" panose="02040604050505020304" pitchFamily="18" charset="0"/>
                <a:hlinkClick r:id="rId3"/>
              </a:rPr>
              <a:t>Ministry of Housing and Urban Affairs</a:t>
            </a:r>
          </a:p>
          <a:p>
            <a:pPr marL="285750" indent="-285750">
              <a:buSzPct val="100000"/>
              <a:buFont typeface="Arial"/>
              <a:buChar char="•"/>
              <a:defRPr sz="1700">
                <a:solidFill>
                  <a:srgbClr val="00B0F0"/>
                </a:solidFill>
                <a:latin typeface="Helvetica Neue"/>
                <a:ea typeface="Helvetica Neue"/>
                <a:cs typeface="Helvetica Neue"/>
                <a:sym typeface="Helvetica Neue"/>
              </a:defRPr>
            </a:pPr>
            <a:r>
              <a:rPr lang="en-US" sz="1600" u="sng" dirty="0" err="1">
                <a:solidFill>
                  <a:srgbClr val="0000FF"/>
                </a:solidFill>
                <a:uFill>
                  <a:solidFill>
                    <a:srgbClr val="0000FF"/>
                  </a:solidFill>
                </a:uFill>
                <a:latin typeface="Century" panose="02040604050505020304" pitchFamily="18" charset="0"/>
                <a:hlinkClick r:id="rId4"/>
              </a:rPr>
              <a:t>OpenCage</a:t>
            </a:r>
            <a:r>
              <a:rPr lang="en-US" sz="1600" u="sng" dirty="0">
                <a:solidFill>
                  <a:srgbClr val="0000FF"/>
                </a:solidFill>
                <a:uFill>
                  <a:solidFill>
                    <a:srgbClr val="0000FF"/>
                  </a:solidFill>
                </a:uFill>
                <a:latin typeface="Century" panose="02040604050505020304" pitchFamily="18" charset="0"/>
                <a:hlinkClick r:id="rId4"/>
              </a:rPr>
              <a:t> API</a:t>
            </a:r>
          </a:p>
          <a:p>
            <a:pPr marL="285750" indent="-285750">
              <a:buSzPct val="100000"/>
              <a:buFont typeface="Arial"/>
              <a:buChar char="•"/>
              <a:defRPr sz="1700">
                <a:solidFill>
                  <a:srgbClr val="00B0F0"/>
                </a:solidFill>
                <a:latin typeface="Helvetica Neue"/>
                <a:ea typeface="Helvetica Neue"/>
                <a:cs typeface="Helvetica Neue"/>
                <a:sym typeface="Helvetica Neue"/>
              </a:defRPr>
            </a:pPr>
            <a:r>
              <a:rPr lang="en-US" sz="1600" u="sng" dirty="0">
                <a:solidFill>
                  <a:srgbClr val="0000FF"/>
                </a:solidFill>
                <a:uFill>
                  <a:solidFill>
                    <a:srgbClr val="0000FF"/>
                  </a:solidFill>
                </a:uFill>
                <a:latin typeface="Century" panose="02040604050505020304" pitchFamily="18" charset="0"/>
                <a:hlinkClick r:id="rId5"/>
              </a:rPr>
              <a:t>National Smart Grid Mission</a:t>
            </a:r>
          </a:p>
          <a:p>
            <a:pPr marL="285750" indent="-285750">
              <a:buSzPct val="100000"/>
              <a:buFont typeface="Arial"/>
              <a:buChar char="•"/>
              <a:defRPr sz="1700">
                <a:solidFill>
                  <a:srgbClr val="00B0F0"/>
                </a:solidFill>
                <a:latin typeface="Helvetica Neue"/>
                <a:ea typeface="Helvetica Neue"/>
                <a:cs typeface="Helvetica Neue"/>
                <a:sym typeface="Helvetica Neue"/>
              </a:defRPr>
            </a:pPr>
            <a:r>
              <a:rPr lang="en-US" sz="1600" u="sng" dirty="0">
                <a:solidFill>
                  <a:srgbClr val="0000FF"/>
                </a:solidFill>
                <a:uFill>
                  <a:solidFill>
                    <a:srgbClr val="0000FF"/>
                  </a:solidFill>
                </a:uFill>
                <a:latin typeface="Century" panose="02040604050505020304" pitchFamily="18" charset="0"/>
                <a:hlinkClick r:id="rId6"/>
              </a:rPr>
              <a:t>National Urban Policy Framework</a:t>
            </a:r>
          </a:p>
          <a:p>
            <a:pPr marL="285750" indent="-285750">
              <a:buSzPct val="100000"/>
              <a:buFont typeface="Arial"/>
              <a:buChar char="•"/>
              <a:defRPr sz="1700">
                <a:solidFill>
                  <a:srgbClr val="00B0F0"/>
                </a:solidFill>
                <a:latin typeface="Helvetica Neue"/>
                <a:ea typeface="Helvetica Neue"/>
                <a:cs typeface="Helvetica Neue"/>
                <a:sym typeface="Helvetica Neue"/>
              </a:defRPr>
            </a:pPr>
            <a:r>
              <a:rPr lang="en-US" sz="1600" u="sng" dirty="0">
                <a:solidFill>
                  <a:srgbClr val="0000FF"/>
                </a:solidFill>
                <a:uFill>
                  <a:solidFill>
                    <a:srgbClr val="0000FF"/>
                  </a:solidFill>
                </a:uFill>
                <a:latin typeface="Century" panose="02040604050505020304" pitchFamily="18" charset="0"/>
                <a:hlinkClick r:id="rId7"/>
              </a:rPr>
              <a:t>Smart Cities Mission</a:t>
            </a:r>
          </a:p>
          <a:p>
            <a:endParaRPr lang="en-IN" sz="1600" dirty="0">
              <a:latin typeface="Century" panose="02040604050505020304" pitchFamily="18" charset="0"/>
            </a:endParaRPr>
          </a:p>
        </p:txBody>
      </p:sp>
      <p:pic>
        <p:nvPicPr>
          <p:cNvPr id="12" name="Picture 11">
            <a:extLst>
              <a:ext uri="{FF2B5EF4-FFF2-40B4-BE49-F238E27FC236}">
                <a16:creationId xmlns:a16="http://schemas.microsoft.com/office/drawing/2014/main" id="{90248E8F-CB3B-117F-2AC1-318F11B0CF25}"/>
              </a:ext>
            </a:extLst>
          </p:cNvPr>
          <p:cNvPicPr>
            <a:picLocks noChangeAspect="1"/>
          </p:cNvPicPr>
          <p:nvPr/>
        </p:nvPicPr>
        <p:blipFill>
          <a:blip r:embed="rId8"/>
          <a:stretch>
            <a:fillRect/>
          </a:stretch>
        </p:blipFill>
        <p:spPr>
          <a:xfrm>
            <a:off x="3056729" y="938171"/>
            <a:ext cx="455318" cy="455318"/>
          </a:xfrm>
          <a:prstGeom prst="rect">
            <a:avLst/>
          </a:prstGeom>
        </p:spPr>
      </p:pic>
      <p:pic>
        <p:nvPicPr>
          <p:cNvPr id="14" name="Picture 13">
            <a:extLst>
              <a:ext uri="{FF2B5EF4-FFF2-40B4-BE49-F238E27FC236}">
                <a16:creationId xmlns:a16="http://schemas.microsoft.com/office/drawing/2014/main" id="{2689C5AC-ADAD-6DA1-F0F5-2E900A6DAF0A}"/>
              </a:ext>
            </a:extLst>
          </p:cNvPr>
          <p:cNvPicPr>
            <a:picLocks noChangeAspect="1"/>
          </p:cNvPicPr>
          <p:nvPr/>
        </p:nvPicPr>
        <p:blipFill>
          <a:blip r:embed="rId9"/>
          <a:stretch>
            <a:fillRect/>
          </a:stretch>
        </p:blipFill>
        <p:spPr>
          <a:xfrm>
            <a:off x="3008670" y="3207157"/>
            <a:ext cx="561877" cy="561877"/>
          </a:xfrm>
          <a:prstGeom prst="rect">
            <a:avLst/>
          </a:prstGeom>
        </p:spPr>
      </p:pic>
    </p:spTree>
    <p:extLst>
      <p:ext uri="{BB962C8B-B14F-4D97-AF65-F5344CB8AC3E}">
        <p14:creationId xmlns:p14="http://schemas.microsoft.com/office/powerpoint/2010/main" val="1984937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818968" y="2949685"/>
            <a:ext cx="5830528" cy="707930"/>
          </a:xfrm>
        </p:spPr>
        <p:txBody>
          <a:bodyPr/>
          <a:lstStyle/>
          <a:p>
            <a:r>
              <a:rPr lang="en-US" sz="4800" spc="300" dirty="0">
                <a:solidFill>
                  <a:schemeClr val="tx1"/>
                </a:solidFill>
                <a:latin typeface="Century" panose="02040604050505020304" pitchFamily="18" charset="0"/>
              </a:rPr>
              <a:t>Thank you</a:t>
            </a:r>
          </a:p>
        </p:txBody>
      </p:sp>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9C24A-9501-449E-114D-50F4E14C4E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8B089-E4F4-D9F8-9E23-A4AA6FC3D4FF}"/>
              </a:ext>
            </a:extLst>
          </p:cNvPr>
          <p:cNvSpPr>
            <a:spLocks noGrp="1"/>
          </p:cNvSpPr>
          <p:nvPr>
            <p:ph type="title"/>
          </p:nvPr>
        </p:nvSpPr>
        <p:spPr>
          <a:xfrm>
            <a:off x="3342577" y="141051"/>
            <a:ext cx="7965461" cy="994164"/>
          </a:xfrm>
        </p:spPr>
        <p:txBody>
          <a:bodyPr/>
          <a:lstStyle/>
          <a:p>
            <a:r>
              <a:rPr lang="en-US" dirty="0">
                <a:latin typeface="Century" panose="02040604050505020304" pitchFamily="18" charset="0"/>
              </a:rPr>
              <a:t>Problem description</a:t>
            </a:r>
          </a:p>
        </p:txBody>
      </p:sp>
      <p:pic>
        <p:nvPicPr>
          <p:cNvPr id="4" name="pasted-movie.png">
            <a:extLst>
              <a:ext uri="{FF2B5EF4-FFF2-40B4-BE49-F238E27FC236}">
                <a16:creationId xmlns:a16="http://schemas.microsoft.com/office/drawing/2014/main" id="{87918843-7A79-644C-089D-BC4F25D38228}"/>
              </a:ext>
            </a:extLst>
          </p:cNvPr>
          <p:cNvPicPr>
            <a:picLocks noGrp="1" noChangeAspect="1"/>
          </p:cNvPicPr>
          <p:nvPr>
            <p:ph sz="half" idx="2"/>
          </p:nvPr>
        </p:nvPicPr>
        <p:blipFill>
          <a:blip r:embed="rId3"/>
          <a:stretch>
            <a:fillRect/>
          </a:stretch>
        </p:blipFill>
        <p:spPr>
          <a:xfrm>
            <a:off x="2632367" y="457199"/>
            <a:ext cx="831115" cy="769169"/>
          </a:xfrm>
          <a:prstGeom prst="rect">
            <a:avLst/>
          </a:prstGeom>
          <a:ln w="12700">
            <a:miter lim="400000"/>
          </a:ln>
        </p:spPr>
      </p:pic>
      <p:sp>
        <p:nvSpPr>
          <p:cNvPr id="5" name="Rectangle 4">
            <a:extLst>
              <a:ext uri="{FF2B5EF4-FFF2-40B4-BE49-F238E27FC236}">
                <a16:creationId xmlns:a16="http://schemas.microsoft.com/office/drawing/2014/main" id="{49AF2A67-AFA2-FE4C-88FF-2F2BB8BC90B8}"/>
              </a:ext>
            </a:extLst>
          </p:cNvPr>
          <p:cNvSpPr/>
          <p:nvPr/>
        </p:nvSpPr>
        <p:spPr>
          <a:xfrm>
            <a:off x="3047924" y="1533832"/>
            <a:ext cx="8367003" cy="44933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39380553-4D37-47A2-2B91-B536CC1EDBF1}"/>
              </a:ext>
            </a:extLst>
          </p:cNvPr>
          <p:cNvSpPr txBox="1"/>
          <p:nvPr/>
        </p:nvSpPr>
        <p:spPr>
          <a:xfrm>
            <a:off x="3146912" y="1772261"/>
            <a:ext cx="7996710" cy="4016484"/>
          </a:xfrm>
          <a:prstGeom prst="rect">
            <a:avLst/>
          </a:prstGeom>
          <a:noFill/>
        </p:spPr>
        <p:txBody>
          <a:bodyPr wrap="square" rtlCol="0">
            <a:spAutoFit/>
          </a:bodyPr>
          <a:lstStyle/>
          <a:p>
            <a:r>
              <a:rPr lang="en-US" sz="1500" dirty="0">
                <a:latin typeface="Century" panose="02040604050505020304" pitchFamily="18" charset="0"/>
              </a:rPr>
              <a:t>A digital platform for interdepartmental cooperation in urban governance would streamline coordination between multiple agencies, reducing resource wastage and delays caused by miscommunication. The platform would facilitate:</a:t>
            </a:r>
          </a:p>
          <a:p>
            <a:endParaRPr lang="en-US" sz="1500" dirty="0">
              <a:latin typeface="Century" panose="02040604050505020304" pitchFamily="18" charset="0"/>
            </a:endParaRPr>
          </a:p>
          <a:p>
            <a:r>
              <a:rPr lang="en-US" sz="1500" dirty="0">
                <a:latin typeface="Century" panose="02040604050505020304" pitchFamily="18" charset="0"/>
              </a:rPr>
              <a:t>1. </a:t>
            </a:r>
            <a:r>
              <a:rPr lang="en-US" sz="1500" b="1" dirty="0">
                <a:latin typeface="Century" panose="02040604050505020304" pitchFamily="18" charset="0"/>
              </a:rPr>
              <a:t>Data and Resource Sharing: </a:t>
            </a:r>
            <a:r>
              <a:rPr lang="en-US" sz="1500" dirty="0">
                <a:latin typeface="Century" panose="02040604050505020304" pitchFamily="18" charset="0"/>
              </a:rPr>
              <a:t>Departments can exchange data on ongoing/upcoming projects, technical expertise, and available resources.</a:t>
            </a:r>
          </a:p>
          <a:p>
            <a:r>
              <a:rPr lang="en-US" sz="1500" dirty="0">
                <a:latin typeface="Century" panose="02040604050505020304" pitchFamily="18" charset="0"/>
              </a:rPr>
              <a:t>2. </a:t>
            </a:r>
            <a:r>
              <a:rPr lang="en-US" sz="1500" b="1" dirty="0">
                <a:latin typeface="Century" panose="02040604050505020304" pitchFamily="18" charset="0"/>
              </a:rPr>
              <a:t>Task Scheduling &amp; Reporting: </a:t>
            </a:r>
            <a:r>
              <a:rPr lang="en-US" sz="1500" dirty="0">
                <a:latin typeface="Century" panose="02040604050505020304" pitchFamily="18" charset="0"/>
              </a:rPr>
              <a:t>Creation, scheduling, and assignment of tasks for inter-departmental projects, ensuring no overlap or rework.</a:t>
            </a:r>
          </a:p>
          <a:p>
            <a:r>
              <a:rPr lang="en-US" sz="1500" dirty="0">
                <a:latin typeface="Century" panose="02040604050505020304" pitchFamily="18" charset="0"/>
              </a:rPr>
              <a:t>3. </a:t>
            </a:r>
            <a:r>
              <a:rPr lang="en-US" sz="1500" b="1" dirty="0">
                <a:latin typeface="Century" panose="02040604050505020304" pitchFamily="18" charset="0"/>
              </a:rPr>
              <a:t>Unified Project Planning: </a:t>
            </a:r>
            <a:r>
              <a:rPr lang="en-US" sz="1500" dirty="0">
                <a:latin typeface="Century" panose="02040604050505020304" pitchFamily="18" charset="0"/>
              </a:rPr>
              <a:t>Identification of projects sharing the same site, allowing for collaborative phasing and execution to reduce costs and delays.</a:t>
            </a:r>
          </a:p>
          <a:p>
            <a:r>
              <a:rPr lang="en-US" sz="1500" dirty="0">
                <a:latin typeface="Century" panose="02040604050505020304" pitchFamily="18" charset="0"/>
              </a:rPr>
              <a:t>4. </a:t>
            </a:r>
            <a:r>
              <a:rPr lang="en-US" sz="1500" b="1" dirty="0">
                <a:latin typeface="Century" panose="02040604050505020304" pitchFamily="18" charset="0"/>
              </a:rPr>
              <a:t>Training &amp; Capacity Building: </a:t>
            </a:r>
            <a:r>
              <a:rPr lang="en-US" sz="1500" dirty="0">
                <a:latin typeface="Century" panose="02040604050505020304" pitchFamily="18" charset="0"/>
              </a:rPr>
              <a:t>Hosting workshops, seminars, and training to enhance collaboration skills.</a:t>
            </a:r>
          </a:p>
          <a:p>
            <a:r>
              <a:rPr lang="en-US" sz="1500" dirty="0">
                <a:latin typeface="Century" panose="02040604050505020304" pitchFamily="18" charset="0"/>
              </a:rPr>
              <a:t>5. </a:t>
            </a:r>
            <a:r>
              <a:rPr lang="en-US" sz="1500" b="1" dirty="0">
                <a:latin typeface="Century" panose="02040604050505020304" pitchFamily="18" charset="0"/>
              </a:rPr>
              <a:t>Discussion Forums: </a:t>
            </a:r>
            <a:r>
              <a:rPr lang="en-US" sz="1500" dirty="0">
                <a:latin typeface="Century" panose="02040604050505020304" pitchFamily="18" charset="0"/>
              </a:rPr>
              <a:t>Separate spaces for intra-departmental, inter-departmental, and public discussions to foster communication and resolve issues.</a:t>
            </a:r>
          </a:p>
          <a:p>
            <a:endParaRPr lang="en-US" sz="1500" dirty="0">
              <a:latin typeface="Century" panose="02040604050505020304" pitchFamily="18" charset="0"/>
            </a:endParaRPr>
          </a:p>
          <a:p>
            <a:r>
              <a:rPr lang="en-US" sz="1500" dirty="0">
                <a:latin typeface="Century" panose="02040604050505020304" pitchFamily="18" charset="0"/>
              </a:rPr>
              <a:t>This platform ensures smooth execution of urban projects, promoting efficient use of resources and timely delivery through proactive collaboration.</a:t>
            </a:r>
            <a:endParaRPr lang="en-IN" sz="1500" dirty="0">
              <a:latin typeface="Century" panose="02040604050505020304" pitchFamily="18" charset="0"/>
            </a:endParaRPr>
          </a:p>
        </p:txBody>
      </p:sp>
    </p:spTree>
    <p:extLst>
      <p:ext uri="{BB962C8B-B14F-4D97-AF65-F5344CB8AC3E}">
        <p14:creationId xmlns:p14="http://schemas.microsoft.com/office/powerpoint/2010/main" val="1916091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16223-2CC2-8EF7-E452-CB5024121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2951C0-221A-2B3C-8020-C00B749D5A38}"/>
              </a:ext>
            </a:extLst>
          </p:cNvPr>
          <p:cNvSpPr>
            <a:spLocks noGrp="1"/>
          </p:cNvSpPr>
          <p:nvPr>
            <p:ph type="title"/>
          </p:nvPr>
        </p:nvSpPr>
        <p:spPr>
          <a:xfrm>
            <a:off x="3342577" y="141051"/>
            <a:ext cx="7965461" cy="994164"/>
          </a:xfrm>
        </p:spPr>
        <p:txBody>
          <a:bodyPr/>
          <a:lstStyle/>
          <a:p>
            <a:r>
              <a:rPr lang="en-US" dirty="0">
                <a:latin typeface="Century" panose="02040604050505020304" pitchFamily="18" charset="0"/>
              </a:rPr>
              <a:t>IDEA / SOLUTION</a:t>
            </a:r>
          </a:p>
        </p:txBody>
      </p:sp>
      <p:pic>
        <p:nvPicPr>
          <p:cNvPr id="4" name="pasted-movie.png">
            <a:extLst>
              <a:ext uri="{FF2B5EF4-FFF2-40B4-BE49-F238E27FC236}">
                <a16:creationId xmlns:a16="http://schemas.microsoft.com/office/drawing/2014/main" id="{1DEF0443-4B90-C216-549D-EE07DA53CB07}"/>
              </a:ext>
            </a:extLst>
          </p:cNvPr>
          <p:cNvPicPr>
            <a:picLocks noGrp="1" noChangeAspect="1"/>
          </p:cNvPicPr>
          <p:nvPr>
            <p:ph sz="half" idx="2"/>
          </p:nvPr>
        </p:nvPicPr>
        <p:blipFill>
          <a:blip r:embed="rId3"/>
          <a:stretch>
            <a:fillRect/>
          </a:stretch>
        </p:blipFill>
        <p:spPr>
          <a:xfrm>
            <a:off x="2632367" y="457199"/>
            <a:ext cx="831115" cy="769169"/>
          </a:xfrm>
          <a:prstGeom prst="rect">
            <a:avLst/>
          </a:prstGeom>
          <a:ln w="12700">
            <a:miter lim="400000"/>
          </a:ln>
        </p:spPr>
      </p:pic>
      <p:sp>
        <p:nvSpPr>
          <p:cNvPr id="5" name="Rectangle 4">
            <a:extLst>
              <a:ext uri="{FF2B5EF4-FFF2-40B4-BE49-F238E27FC236}">
                <a16:creationId xmlns:a16="http://schemas.microsoft.com/office/drawing/2014/main" id="{DE7A4968-AEE6-3485-AC22-DAD38FD26251}"/>
              </a:ext>
            </a:extLst>
          </p:cNvPr>
          <p:cNvSpPr/>
          <p:nvPr/>
        </p:nvSpPr>
        <p:spPr>
          <a:xfrm>
            <a:off x="3047924" y="1533832"/>
            <a:ext cx="7965461" cy="424753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1FBC9AE7-BB81-D6D5-6797-BAFA43D812ED}"/>
              </a:ext>
            </a:extLst>
          </p:cNvPr>
          <p:cNvSpPr txBox="1"/>
          <p:nvPr/>
        </p:nvSpPr>
        <p:spPr>
          <a:xfrm>
            <a:off x="3146912" y="1763697"/>
            <a:ext cx="7767484" cy="4062651"/>
          </a:xfrm>
          <a:prstGeom prst="rect">
            <a:avLst/>
          </a:prstGeom>
          <a:noFill/>
        </p:spPr>
        <p:txBody>
          <a:bodyPr wrap="square" rtlCol="0">
            <a:spAutoFit/>
          </a:bodyPr>
          <a:lstStyle/>
          <a:p>
            <a:pPr marL="150394" indent="-150394">
              <a:buSzPct val="100000"/>
              <a:buChar char="•"/>
              <a:defRPr sz="1500" b="1">
                <a:latin typeface="Helvetica Neue"/>
                <a:ea typeface="Helvetica Neue"/>
                <a:cs typeface="Helvetica Neue"/>
                <a:sym typeface="Helvetica Neue"/>
              </a:defRPr>
            </a:pPr>
            <a:r>
              <a:rPr lang="en-US" dirty="0">
                <a:latin typeface="Century" panose="02040604050505020304" pitchFamily="18" charset="0"/>
              </a:rPr>
              <a:t>Role-based login system </a:t>
            </a:r>
            <a:r>
              <a:rPr lang="en-US" b="0" dirty="0">
                <a:latin typeface="Century" panose="02040604050505020304" pitchFamily="18" charset="0"/>
              </a:rPr>
              <a:t>with distinct functions:</a:t>
            </a:r>
          </a:p>
          <a:p>
            <a:pPr marL="531394" lvl="1" indent="-150394">
              <a:buSzPct val="100000"/>
              <a:buChar char="•"/>
              <a:defRPr sz="1500" i="1">
                <a:latin typeface="Helvetica Neue"/>
                <a:ea typeface="Helvetica Neue"/>
                <a:cs typeface="Helvetica Neue"/>
                <a:sym typeface="Helvetica Neue"/>
              </a:defRPr>
            </a:pPr>
            <a:r>
              <a:rPr lang="en-US" dirty="0">
                <a:latin typeface="Century" panose="02040604050505020304" pitchFamily="18" charset="0"/>
              </a:rPr>
              <a:t>Project Heads</a:t>
            </a:r>
            <a:r>
              <a:rPr lang="en-US" i="0" dirty="0">
                <a:latin typeface="Century" panose="02040604050505020304" pitchFamily="18" charset="0"/>
              </a:rPr>
              <a:t>: Create and manage projects, identify departments and assign them. </a:t>
            </a:r>
            <a:endParaRPr lang="en-US" b="1" dirty="0">
              <a:latin typeface="Century" panose="02040604050505020304" pitchFamily="18" charset="0"/>
            </a:endParaRPr>
          </a:p>
          <a:p>
            <a:pPr marL="531394" lvl="1" indent="-150394">
              <a:buSzPct val="100000"/>
              <a:buChar char="•"/>
              <a:defRPr sz="1500" i="1">
                <a:latin typeface="Helvetica Neue"/>
                <a:ea typeface="Helvetica Neue"/>
                <a:cs typeface="Helvetica Neue"/>
                <a:sym typeface="Helvetica Neue"/>
              </a:defRPr>
            </a:pPr>
            <a:r>
              <a:rPr lang="en-US" dirty="0">
                <a:latin typeface="Century" panose="02040604050505020304" pitchFamily="18" charset="0"/>
              </a:rPr>
              <a:t>Department Heads</a:t>
            </a:r>
            <a:r>
              <a:rPr lang="en-US" i="0" dirty="0">
                <a:latin typeface="Century" panose="02040604050505020304" pitchFamily="18" charset="0"/>
              </a:rPr>
              <a:t>: View relevant projects, assign tasks, manage Supervisors, reports to Project Head.</a:t>
            </a:r>
            <a:endParaRPr lang="en-US" b="1" dirty="0">
              <a:latin typeface="Century" panose="02040604050505020304" pitchFamily="18" charset="0"/>
            </a:endParaRPr>
          </a:p>
          <a:p>
            <a:pPr marL="531394" lvl="1" indent="-150394">
              <a:buSzPct val="100000"/>
              <a:buChar char="•"/>
              <a:defRPr sz="1500" i="1">
                <a:latin typeface="Helvetica Neue"/>
                <a:ea typeface="Helvetica Neue"/>
                <a:cs typeface="Helvetica Neue"/>
                <a:sym typeface="Helvetica Neue"/>
              </a:defRPr>
            </a:pPr>
            <a:r>
              <a:rPr lang="en-US" dirty="0">
                <a:latin typeface="Century" panose="02040604050505020304" pitchFamily="18" charset="0"/>
              </a:rPr>
              <a:t>Supervisors</a:t>
            </a:r>
            <a:r>
              <a:rPr lang="en-US" i="0" dirty="0">
                <a:latin typeface="Century" panose="02040604050505020304" pitchFamily="18" charset="0"/>
              </a:rPr>
              <a:t>: View and distribute tasks to workers, reports to Department Head.</a:t>
            </a:r>
            <a:endParaRPr lang="en-US" b="1" dirty="0">
              <a:latin typeface="Century" panose="02040604050505020304" pitchFamily="18" charset="0"/>
            </a:endParaRPr>
          </a:p>
          <a:p>
            <a:pPr marL="150394" indent="-150394">
              <a:buSzPct val="100000"/>
              <a:buChar char="•"/>
              <a:defRPr sz="1500">
                <a:latin typeface="Helvetica Neue"/>
                <a:ea typeface="Helvetica Neue"/>
                <a:cs typeface="Helvetica Neue"/>
                <a:sym typeface="Helvetica Neue"/>
              </a:defRPr>
            </a:pPr>
            <a:r>
              <a:rPr lang="en-US" dirty="0">
                <a:latin typeface="Century" panose="02040604050505020304" pitchFamily="18" charset="0"/>
              </a:rPr>
              <a:t>Task </a:t>
            </a:r>
            <a:r>
              <a:rPr lang="en-US" b="1" dirty="0">
                <a:latin typeface="Century" panose="02040604050505020304" pitchFamily="18" charset="0"/>
              </a:rPr>
              <a:t>scheduling </a:t>
            </a:r>
            <a:r>
              <a:rPr lang="en-US" dirty="0">
                <a:latin typeface="Century" panose="02040604050505020304" pitchFamily="18" charset="0"/>
              </a:rPr>
              <a:t>using </a:t>
            </a:r>
            <a:r>
              <a:rPr lang="en-US" b="1" dirty="0">
                <a:latin typeface="Century" panose="02040604050505020304" pitchFamily="18" charset="0"/>
              </a:rPr>
              <a:t>PERT charts</a:t>
            </a:r>
            <a:r>
              <a:rPr lang="en-US" dirty="0">
                <a:latin typeface="Century" panose="02040604050505020304" pitchFamily="18" charset="0"/>
              </a:rPr>
              <a:t>, reporting, work distribution, notifications.</a:t>
            </a:r>
            <a:endParaRPr lang="en-US" b="1" dirty="0">
              <a:latin typeface="Century" panose="02040604050505020304" pitchFamily="18" charset="0"/>
            </a:endParaRPr>
          </a:p>
          <a:p>
            <a:pPr marL="150394" indent="-150394">
              <a:buSzPct val="100000"/>
              <a:buChar char="•"/>
              <a:defRPr sz="1500" b="1">
                <a:latin typeface="Helvetica Neue"/>
                <a:ea typeface="Helvetica Neue"/>
                <a:cs typeface="Helvetica Neue"/>
                <a:sym typeface="Helvetica Neue"/>
              </a:defRPr>
            </a:pPr>
            <a:r>
              <a:rPr lang="en-US" dirty="0">
                <a:latin typeface="Century" panose="02040604050505020304" pitchFamily="18" charset="0"/>
              </a:rPr>
              <a:t>Alert &amp; response </a:t>
            </a:r>
            <a:r>
              <a:rPr lang="en-US" b="0" dirty="0">
                <a:latin typeface="Century" panose="02040604050505020304" pitchFamily="18" charset="0"/>
              </a:rPr>
              <a:t>mechanism between different users.</a:t>
            </a:r>
          </a:p>
          <a:p>
            <a:pPr marL="150394" indent="-150394">
              <a:buSzPct val="100000"/>
              <a:buChar char="•"/>
              <a:defRPr sz="1500" b="1">
                <a:latin typeface="Helvetica Neue"/>
                <a:ea typeface="Helvetica Neue"/>
                <a:cs typeface="Helvetica Neue"/>
                <a:sym typeface="Helvetica Neue"/>
              </a:defRPr>
            </a:pPr>
            <a:r>
              <a:rPr lang="en-US" dirty="0">
                <a:latin typeface="Century" panose="02040604050505020304" pitchFamily="18" charset="0"/>
              </a:rPr>
              <a:t>Real time location access </a:t>
            </a:r>
            <a:r>
              <a:rPr lang="en-US" b="0" dirty="0">
                <a:latin typeface="Century" panose="02040604050505020304" pitchFamily="18" charset="0"/>
              </a:rPr>
              <a:t>of all ongoing projects and </a:t>
            </a:r>
            <a:r>
              <a:rPr lang="en-US" dirty="0">
                <a:latin typeface="Century" panose="02040604050505020304" pitchFamily="18" charset="0"/>
              </a:rPr>
              <a:t>resource pooling</a:t>
            </a:r>
            <a:r>
              <a:rPr lang="en-US" b="0" dirty="0">
                <a:latin typeface="Century" panose="02040604050505020304" pitchFamily="18" charset="0"/>
              </a:rPr>
              <a:t>.</a:t>
            </a:r>
          </a:p>
          <a:p>
            <a:pPr marL="150394" indent="-150394">
              <a:buSzPct val="100000"/>
              <a:buChar char="•"/>
              <a:defRPr sz="1500" b="1">
                <a:latin typeface="Helvetica Neue"/>
                <a:ea typeface="Helvetica Neue"/>
                <a:cs typeface="Helvetica Neue"/>
                <a:sym typeface="Helvetica Neue"/>
              </a:defRPr>
            </a:pPr>
            <a:r>
              <a:rPr lang="en-US" dirty="0">
                <a:latin typeface="Century" panose="02040604050505020304" pitchFamily="18" charset="0"/>
              </a:rPr>
              <a:t>Chatbot</a:t>
            </a:r>
            <a:r>
              <a:rPr lang="en-US" b="0" dirty="0">
                <a:latin typeface="Century" panose="02040604050505020304" pitchFamily="18" charset="0"/>
              </a:rPr>
              <a:t> to assist Project Heads in identifying potential departments involved by giving a request.</a:t>
            </a:r>
          </a:p>
          <a:p>
            <a:pPr marL="150394" indent="-150394">
              <a:buSzPct val="100000"/>
              <a:buChar char="•"/>
              <a:defRPr sz="1500" b="1">
                <a:latin typeface="Helvetica Neue"/>
                <a:ea typeface="Helvetica Neue"/>
                <a:cs typeface="Helvetica Neue"/>
                <a:sym typeface="Helvetica Neue"/>
              </a:defRPr>
            </a:pPr>
            <a:r>
              <a:rPr lang="en-US" dirty="0">
                <a:latin typeface="Century" panose="02040604050505020304" pitchFamily="18" charset="0"/>
              </a:rPr>
              <a:t>Discussion forum</a:t>
            </a:r>
            <a:r>
              <a:rPr lang="en-US" b="0" dirty="0">
                <a:latin typeface="Century" panose="02040604050505020304" pitchFamily="18" charset="0"/>
              </a:rPr>
              <a:t> for project-related communication and collaboration between different users.</a:t>
            </a:r>
          </a:p>
          <a:p>
            <a:pPr marL="150394" indent="-150394">
              <a:buSzPct val="100000"/>
              <a:buChar char="•"/>
              <a:defRPr sz="1500">
                <a:latin typeface="Helvetica Neue"/>
                <a:ea typeface="Helvetica Neue"/>
                <a:cs typeface="Helvetica Neue"/>
                <a:sym typeface="Helvetica Neue"/>
              </a:defRPr>
            </a:pPr>
            <a:r>
              <a:rPr lang="en-US" dirty="0">
                <a:latin typeface="Century" panose="02040604050505020304" pitchFamily="18" charset="0"/>
              </a:rPr>
              <a:t>Organizing </a:t>
            </a:r>
            <a:r>
              <a:rPr lang="en-US" b="1" dirty="0">
                <a:latin typeface="Century" panose="02040604050505020304" pitchFamily="18" charset="0"/>
              </a:rPr>
              <a:t>online meetings </a:t>
            </a:r>
            <a:r>
              <a:rPr lang="en-US" dirty="0">
                <a:latin typeface="Century" panose="02040604050505020304" pitchFamily="18" charset="0"/>
              </a:rPr>
              <a:t>for interactions of different users.</a:t>
            </a:r>
            <a:endParaRPr lang="en-US" b="1" dirty="0">
              <a:latin typeface="Century" panose="02040604050505020304" pitchFamily="18" charset="0"/>
            </a:endParaRPr>
          </a:p>
          <a:p>
            <a:pPr marL="150394" indent="-150394">
              <a:buSzPct val="100000"/>
              <a:buChar char="•"/>
              <a:defRPr sz="1500">
                <a:latin typeface="Helvetica Neue"/>
                <a:ea typeface="Helvetica Neue"/>
                <a:cs typeface="Helvetica Neue"/>
                <a:sym typeface="Helvetica Neue"/>
              </a:defRPr>
            </a:pPr>
            <a:r>
              <a:rPr lang="en-US" dirty="0">
                <a:latin typeface="Century" panose="02040604050505020304" pitchFamily="18" charset="0"/>
              </a:rPr>
              <a:t>Tracking of Supervisors </a:t>
            </a:r>
            <a:r>
              <a:rPr lang="en-US" b="1" dirty="0">
                <a:latin typeface="Century" panose="02040604050505020304" pitchFamily="18" charset="0"/>
              </a:rPr>
              <a:t>task completion</a:t>
            </a:r>
            <a:r>
              <a:rPr lang="en-US" dirty="0">
                <a:latin typeface="Century" panose="02040604050505020304" pitchFamily="18" charset="0"/>
              </a:rPr>
              <a:t> progress.</a:t>
            </a:r>
          </a:p>
          <a:p>
            <a:endParaRPr lang="en-IN" dirty="0">
              <a:latin typeface="Century" panose="02040604050505020304" pitchFamily="18" charset="0"/>
            </a:endParaRPr>
          </a:p>
        </p:txBody>
      </p:sp>
    </p:spTree>
    <p:extLst>
      <p:ext uri="{BB962C8B-B14F-4D97-AF65-F5344CB8AC3E}">
        <p14:creationId xmlns:p14="http://schemas.microsoft.com/office/powerpoint/2010/main" val="790043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313081" y="209875"/>
            <a:ext cx="7965461" cy="994164"/>
          </a:xfrm>
        </p:spPr>
        <p:txBody>
          <a:bodyPr/>
          <a:lstStyle/>
          <a:p>
            <a:r>
              <a:rPr lang="en-US" dirty="0">
                <a:latin typeface="Century" panose="02040604050505020304" pitchFamily="18" charset="0"/>
              </a:rPr>
              <a:t>OBJECTIVES</a:t>
            </a:r>
          </a:p>
        </p:txBody>
      </p:sp>
      <p:pic>
        <p:nvPicPr>
          <p:cNvPr id="4" name="pasted-movie.png">
            <a:extLst>
              <a:ext uri="{FF2B5EF4-FFF2-40B4-BE49-F238E27FC236}">
                <a16:creationId xmlns:a16="http://schemas.microsoft.com/office/drawing/2014/main" id="{21625256-15AC-5B49-BAEE-2F01EBF1FE60}"/>
              </a:ext>
            </a:extLst>
          </p:cNvPr>
          <p:cNvPicPr>
            <a:picLocks noGrp="1" noChangeAspect="1"/>
          </p:cNvPicPr>
          <p:nvPr>
            <p:ph sz="half" idx="2"/>
          </p:nvPr>
        </p:nvPicPr>
        <p:blipFill>
          <a:blip r:embed="rId3"/>
          <a:stretch>
            <a:fillRect/>
          </a:stretch>
        </p:blipFill>
        <p:spPr>
          <a:xfrm>
            <a:off x="2632367" y="457199"/>
            <a:ext cx="831115" cy="769169"/>
          </a:xfrm>
          <a:prstGeom prst="rect">
            <a:avLst/>
          </a:prstGeom>
          <a:ln w="12700">
            <a:miter lim="400000"/>
          </a:ln>
        </p:spPr>
      </p:pic>
      <p:sp>
        <p:nvSpPr>
          <p:cNvPr id="5" name="Rectangle 4">
            <a:extLst>
              <a:ext uri="{FF2B5EF4-FFF2-40B4-BE49-F238E27FC236}">
                <a16:creationId xmlns:a16="http://schemas.microsoft.com/office/drawing/2014/main" id="{E7598F29-B21F-4CBF-19B3-A13E2B360559}"/>
              </a:ext>
            </a:extLst>
          </p:cNvPr>
          <p:cNvSpPr/>
          <p:nvPr/>
        </p:nvSpPr>
        <p:spPr>
          <a:xfrm>
            <a:off x="3047924" y="1533833"/>
            <a:ext cx="7965461" cy="15234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3AF4B830-167F-2D12-089A-1FD6CA015C02}"/>
              </a:ext>
            </a:extLst>
          </p:cNvPr>
          <p:cNvSpPr txBox="1"/>
          <p:nvPr/>
        </p:nvSpPr>
        <p:spPr>
          <a:xfrm>
            <a:off x="3126658" y="1661652"/>
            <a:ext cx="7767484" cy="1523494"/>
          </a:xfrm>
          <a:prstGeom prst="rect">
            <a:avLst/>
          </a:prstGeom>
          <a:noFill/>
        </p:spPr>
        <p:txBody>
          <a:bodyPr wrap="square" rtlCol="0">
            <a:spAutoFit/>
          </a:bodyPr>
          <a:lstStyle/>
          <a:p>
            <a:pPr marL="150394" indent="-150394">
              <a:buSzPct val="100000"/>
              <a:buChar char="•"/>
              <a:defRPr sz="1500">
                <a:latin typeface="Helvetica Neue"/>
                <a:ea typeface="Helvetica Neue"/>
                <a:cs typeface="Helvetica Neue"/>
                <a:sym typeface="Helvetica Neue"/>
              </a:defRPr>
            </a:pPr>
            <a:r>
              <a:rPr lang="en-IN" dirty="0">
                <a:latin typeface="Century" panose="02040604050505020304" pitchFamily="18" charset="0"/>
              </a:rPr>
              <a:t>Efficient resource management</a:t>
            </a:r>
          </a:p>
          <a:p>
            <a:pPr marL="150394" indent="-150394">
              <a:buSzPct val="100000"/>
              <a:buChar char="•"/>
              <a:defRPr sz="1500">
                <a:latin typeface="Helvetica Neue"/>
                <a:ea typeface="Helvetica Neue"/>
                <a:cs typeface="Helvetica Neue"/>
                <a:sym typeface="Helvetica Neue"/>
              </a:defRPr>
            </a:pPr>
            <a:r>
              <a:rPr lang="en-IN" dirty="0">
                <a:latin typeface="Century" panose="02040604050505020304" pitchFamily="18" charset="0"/>
              </a:rPr>
              <a:t>Facilitate transparent discussions</a:t>
            </a:r>
          </a:p>
          <a:p>
            <a:pPr marL="150394" indent="-150394">
              <a:buSzPct val="100000"/>
              <a:buChar char="•"/>
              <a:defRPr sz="1500">
                <a:latin typeface="Helvetica Neue"/>
                <a:ea typeface="Helvetica Neue"/>
                <a:cs typeface="Helvetica Neue"/>
                <a:sym typeface="Helvetica Neue"/>
              </a:defRPr>
            </a:pPr>
            <a:r>
              <a:rPr lang="en-IN" dirty="0">
                <a:latin typeface="Century" panose="02040604050505020304" pitchFamily="18" charset="0"/>
              </a:rPr>
              <a:t>Unified project phasing</a:t>
            </a:r>
          </a:p>
          <a:p>
            <a:pPr marL="150394" indent="-150394">
              <a:buSzPct val="100000"/>
              <a:buChar char="•"/>
              <a:defRPr sz="1500">
                <a:latin typeface="Helvetica Neue"/>
                <a:ea typeface="Helvetica Neue"/>
                <a:cs typeface="Helvetica Neue"/>
                <a:sym typeface="Helvetica Neue"/>
              </a:defRPr>
            </a:pPr>
            <a:r>
              <a:rPr lang="en-IN" dirty="0">
                <a:latin typeface="Century" panose="02040604050505020304" pitchFamily="18" charset="0"/>
              </a:rPr>
              <a:t>Pre-emptive collaboration</a:t>
            </a:r>
          </a:p>
          <a:p>
            <a:pPr marL="150394" indent="-150394">
              <a:buSzPct val="100000"/>
              <a:buChar char="•"/>
              <a:defRPr sz="1500">
                <a:latin typeface="Helvetica Neue"/>
                <a:ea typeface="Helvetica Neue"/>
                <a:cs typeface="Helvetica Neue"/>
                <a:sym typeface="Helvetica Neue"/>
              </a:defRPr>
            </a:pPr>
            <a:r>
              <a:rPr lang="en-IN" dirty="0">
                <a:latin typeface="Century" panose="02040604050505020304" pitchFamily="18" charset="0"/>
              </a:rPr>
              <a:t>Increase project efficiency</a:t>
            </a:r>
          </a:p>
          <a:p>
            <a:endParaRPr lang="en-IN" dirty="0">
              <a:latin typeface="Century" panose="02040604050505020304" pitchFamily="18" charset="0"/>
            </a:endParaRPr>
          </a:p>
        </p:txBody>
      </p:sp>
      <p:sp>
        <p:nvSpPr>
          <p:cNvPr id="7" name="Title 1">
            <a:extLst>
              <a:ext uri="{FF2B5EF4-FFF2-40B4-BE49-F238E27FC236}">
                <a16:creationId xmlns:a16="http://schemas.microsoft.com/office/drawing/2014/main" id="{75BB0289-72D7-7C95-0CB7-D758330DDDCF}"/>
              </a:ext>
            </a:extLst>
          </p:cNvPr>
          <p:cNvSpPr txBox="1">
            <a:spLocks/>
          </p:cNvSpPr>
          <p:nvPr/>
        </p:nvSpPr>
        <p:spPr>
          <a:xfrm>
            <a:off x="3385697" y="2980012"/>
            <a:ext cx="7965461" cy="994164"/>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Arial" panose="020B0604020202020204" pitchFamily="34" charset="0"/>
              </a:defRPr>
            </a:lvl1pPr>
          </a:lstStyle>
          <a:p>
            <a:r>
              <a:rPr lang="en-US" dirty="0">
                <a:latin typeface="Century" panose="02040604050505020304" pitchFamily="18" charset="0"/>
              </a:rPr>
              <a:t>NOVELTY / UNIQUENESS</a:t>
            </a:r>
          </a:p>
        </p:txBody>
      </p:sp>
      <p:pic>
        <p:nvPicPr>
          <p:cNvPr id="9" name="Picture 8">
            <a:extLst>
              <a:ext uri="{FF2B5EF4-FFF2-40B4-BE49-F238E27FC236}">
                <a16:creationId xmlns:a16="http://schemas.microsoft.com/office/drawing/2014/main" id="{2CCC8C72-D6F0-240A-1EE8-3E9C829DF434}"/>
              </a:ext>
            </a:extLst>
          </p:cNvPr>
          <p:cNvPicPr>
            <a:picLocks noChangeAspect="1"/>
          </p:cNvPicPr>
          <p:nvPr/>
        </p:nvPicPr>
        <p:blipFill>
          <a:blip r:embed="rId4"/>
          <a:stretch>
            <a:fillRect/>
          </a:stretch>
        </p:blipFill>
        <p:spPr>
          <a:xfrm>
            <a:off x="2672560" y="3317885"/>
            <a:ext cx="696484" cy="696484"/>
          </a:xfrm>
          <a:prstGeom prst="rect">
            <a:avLst/>
          </a:prstGeom>
        </p:spPr>
      </p:pic>
      <p:pic>
        <p:nvPicPr>
          <p:cNvPr id="10" name="pasted-movie.png">
            <a:extLst>
              <a:ext uri="{FF2B5EF4-FFF2-40B4-BE49-F238E27FC236}">
                <a16:creationId xmlns:a16="http://schemas.microsoft.com/office/drawing/2014/main" id="{4F418BB6-FD85-64F5-B45A-0EFC6FBCBB44}"/>
              </a:ext>
            </a:extLst>
          </p:cNvPr>
          <p:cNvPicPr>
            <a:picLocks noChangeAspect="1"/>
          </p:cNvPicPr>
          <p:nvPr/>
        </p:nvPicPr>
        <p:blipFill>
          <a:blip r:embed="rId5"/>
          <a:stretch>
            <a:fillRect/>
          </a:stretch>
        </p:blipFill>
        <p:spPr>
          <a:xfrm>
            <a:off x="2755321" y="4389238"/>
            <a:ext cx="1777566" cy="1156973"/>
          </a:xfrm>
          <a:prstGeom prst="rect">
            <a:avLst/>
          </a:prstGeom>
          <a:ln w="12700">
            <a:miter lim="400000"/>
          </a:ln>
        </p:spPr>
      </p:pic>
      <p:pic>
        <p:nvPicPr>
          <p:cNvPr id="11" name="pasted-movie.png">
            <a:extLst>
              <a:ext uri="{FF2B5EF4-FFF2-40B4-BE49-F238E27FC236}">
                <a16:creationId xmlns:a16="http://schemas.microsoft.com/office/drawing/2014/main" id="{650A8D63-3A99-8FF8-8919-4E93702FFFBC}"/>
              </a:ext>
            </a:extLst>
          </p:cNvPr>
          <p:cNvPicPr>
            <a:picLocks noChangeAspect="1"/>
          </p:cNvPicPr>
          <p:nvPr/>
        </p:nvPicPr>
        <p:blipFill>
          <a:blip r:embed="rId6"/>
          <a:srcRect b="13488"/>
          <a:stretch>
            <a:fillRect/>
          </a:stretch>
        </p:blipFill>
        <p:spPr>
          <a:xfrm>
            <a:off x="5059368" y="4598167"/>
            <a:ext cx="1064726" cy="972281"/>
          </a:xfrm>
          <a:prstGeom prst="rect">
            <a:avLst/>
          </a:prstGeom>
          <a:ln w="12700">
            <a:miter lim="400000"/>
          </a:ln>
        </p:spPr>
      </p:pic>
      <p:pic>
        <p:nvPicPr>
          <p:cNvPr id="12" name="pasted-movie.png">
            <a:extLst>
              <a:ext uri="{FF2B5EF4-FFF2-40B4-BE49-F238E27FC236}">
                <a16:creationId xmlns:a16="http://schemas.microsoft.com/office/drawing/2014/main" id="{D5152FA0-A69D-598D-1FB6-80C8043E3F32}"/>
              </a:ext>
            </a:extLst>
          </p:cNvPr>
          <p:cNvPicPr>
            <a:picLocks noChangeAspect="1"/>
          </p:cNvPicPr>
          <p:nvPr/>
        </p:nvPicPr>
        <p:blipFill>
          <a:blip r:embed="rId7"/>
          <a:stretch>
            <a:fillRect/>
          </a:stretch>
        </p:blipFill>
        <p:spPr>
          <a:xfrm>
            <a:off x="5864800" y="4336648"/>
            <a:ext cx="619715" cy="691668"/>
          </a:xfrm>
          <a:prstGeom prst="rect">
            <a:avLst/>
          </a:prstGeom>
          <a:ln w="12700">
            <a:miter lim="400000"/>
          </a:ln>
          <a:effectLst>
            <a:outerShdw blurRad="139700" dist="25400" dir="5400000" rotWithShape="0">
              <a:srgbClr val="000000">
                <a:alpha val="68414"/>
              </a:srgbClr>
            </a:outerShdw>
          </a:effectLst>
        </p:spPr>
      </p:pic>
      <p:pic>
        <p:nvPicPr>
          <p:cNvPr id="13" name="clipart159589.png">
            <a:extLst>
              <a:ext uri="{FF2B5EF4-FFF2-40B4-BE49-F238E27FC236}">
                <a16:creationId xmlns:a16="http://schemas.microsoft.com/office/drawing/2014/main" id="{47EF76CD-93CE-1DF8-FEDE-401150E0DE38}"/>
              </a:ext>
            </a:extLst>
          </p:cNvPr>
          <p:cNvPicPr>
            <a:picLocks noChangeAspect="1"/>
          </p:cNvPicPr>
          <p:nvPr/>
        </p:nvPicPr>
        <p:blipFill>
          <a:blip r:embed="rId8"/>
          <a:stretch>
            <a:fillRect/>
          </a:stretch>
        </p:blipFill>
        <p:spPr>
          <a:xfrm>
            <a:off x="7030654" y="4516200"/>
            <a:ext cx="1169494" cy="946892"/>
          </a:xfrm>
          <a:prstGeom prst="rect">
            <a:avLst/>
          </a:prstGeom>
          <a:ln w="12700">
            <a:miter lim="400000"/>
          </a:ln>
        </p:spPr>
      </p:pic>
      <p:pic>
        <p:nvPicPr>
          <p:cNvPr id="14" name="pngtree-pin-location-icon-with-folded-map-png-image_7581594.png">
            <a:extLst>
              <a:ext uri="{FF2B5EF4-FFF2-40B4-BE49-F238E27FC236}">
                <a16:creationId xmlns:a16="http://schemas.microsoft.com/office/drawing/2014/main" id="{EE0EBC87-BE01-EAFC-C957-EBF05AACA80B}"/>
              </a:ext>
            </a:extLst>
          </p:cNvPr>
          <p:cNvPicPr>
            <a:picLocks noChangeAspect="1"/>
          </p:cNvPicPr>
          <p:nvPr/>
        </p:nvPicPr>
        <p:blipFill>
          <a:blip r:embed="rId9"/>
          <a:stretch>
            <a:fillRect/>
          </a:stretch>
        </p:blipFill>
        <p:spPr>
          <a:xfrm>
            <a:off x="9242283" y="4449489"/>
            <a:ext cx="1169494" cy="1169494"/>
          </a:xfrm>
          <a:prstGeom prst="rect">
            <a:avLst/>
          </a:prstGeom>
          <a:ln w="12700">
            <a:miter lim="400000"/>
          </a:ln>
        </p:spPr>
      </p:pic>
      <p:sp>
        <p:nvSpPr>
          <p:cNvPr id="17" name="TextBox 16">
            <a:extLst>
              <a:ext uri="{FF2B5EF4-FFF2-40B4-BE49-F238E27FC236}">
                <a16:creationId xmlns:a16="http://schemas.microsoft.com/office/drawing/2014/main" id="{14D456AB-083C-7F93-572A-FEB688B7962D}"/>
              </a:ext>
            </a:extLst>
          </p:cNvPr>
          <p:cNvSpPr txBox="1"/>
          <p:nvPr/>
        </p:nvSpPr>
        <p:spPr>
          <a:xfrm>
            <a:off x="2745273" y="5652904"/>
            <a:ext cx="1925050" cy="800219"/>
          </a:xfrm>
          <a:prstGeom prst="rect">
            <a:avLst/>
          </a:prstGeom>
          <a:noFill/>
        </p:spPr>
        <p:txBody>
          <a:bodyPr wrap="square" rtlCol="0">
            <a:spAutoFit/>
          </a:bodyPr>
          <a:lstStyle/>
          <a:p>
            <a:pPr algn="ctr"/>
            <a:r>
              <a:rPr lang="en-US" sz="1400" dirty="0">
                <a:latin typeface="Century" panose="02040604050505020304" pitchFamily="18" charset="0"/>
              </a:rPr>
              <a:t>Task Scheduler using PERT chart</a:t>
            </a:r>
          </a:p>
          <a:p>
            <a:endParaRPr lang="en-IN" dirty="0">
              <a:latin typeface="Century" panose="02040604050505020304" pitchFamily="18" charset="0"/>
            </a:endParaRPr>
          </a:p>
        </p:txBody>
      </p:sp>
      <p:sp>
        <p:nvSpPr>
          <p:cNvPr id="18" name="TextBox 17">
            <a:extLst>
              <a:ext uri="{FF2B5EF4-FFF2-40B4-BE49-F238E27FC236}">
                <a16:creationId xmlns:a16="http://schemas.microsoft.com/office/drawing/2014/main" id="{E9A6C935-BA15-13A9-40D5-08FF7EBACF64}"/>
              </a:ext>
            </a:extLst>
          </p:cNvPr>
          <p:cNvSpPr txBox="1"/>
          <p:nvPr/>
        </p:nvSpPr>
        <p:spPr>
          <a:xfrm>
            <a:off x="4962450" y="5662952"/>
            <a:ext cx="1693991" cy="800219"/>
          </a:xfrm>
          <a:prstGeom prst="rect">
            <a:avLst/>
          </a:prstGeom>
          <a:noFill/>
        </p:spPr>
        <p:txBody>
          <a:bodyPr wrap="square" rtlCol="0">
            <a:spAutoFit/>
          </a:bodyPr>
          <a:lstStyle/>
          <a:p>
            <a:pPr algn="ctr"/>
            <a:r>
              <a:rPr lang="en-IN" sz="1400" dirty="0">
                <a:latin typeface="Century" panose="02040604050505020304" pitchFamily="18" charset="0"/>
              </a:rPr>
              <a:t>AI Integrated Chatbot</a:t>
            </a:r>
          </a:p>
          <a:p>
            <a:pPr algn="ctr"/>
            <a:endParaRPr lang="en-IN" dirty="0">
              <a:latin typeface="Century" panose="02040604050505020304" pitchFamily="18" charset="0"/>
            </a:endParaRPr>
          </a:p>
        </p:txBody>
      </p:sp>
      <p:sp>
        <p:nvSpPr>
          <p:cNvPr id="19" name="TextBox 18">
            <a:extLst>
              <a:ext uri="{FF2B5EF4-FFF2-40B4-BE49-F238E27FC236}">
                <a16:creationId xmlns:a16="http://schemas.microsoft.com/office/drawing/2014/main" id="{77D325E2-2BF1-922F-936A-60ABB99EC9F1}"/>
              </a:ext>
            </a:extLst>
          </p:cNvPr>
          <p:cNvSpPr txBox="1"/>
          <p:nvPr/>
        </p:nvSpPr>
        <p:spPr>
          <a:xfrm>
            <a:off x="6794088" y="5652904"/>
            <a:ext cx="1779639" cy="738664"/>
          </a:xfrm>
          <a:prstGeom prst="rect">
            <a:avLst/>
          </a:prstGeom>
          <a:noFill/>
        </p:spPr>
        <p:txBody>
          <a:bodyPr wrap="square" rtlCol="0">
            <a:spAutoFit/>
          </a:bodyPr>
          <a:lstStyle/>
          <a:p>
            <a:pPr algn="ctr"/>
            <a:r>
              <a:rPr lang="en-IN" sz="1400" dirty="0">
                <a:latin typeface="Century" panose="02040604050505020304" pitchFamily="18" charset="0"/>
              </a:rPr>
              <a:t>Dynamic Discussion Forum</a:t>
            </a:r>
          </a:p>
          <a:p>
            <a:endParaRPr lang="en-IN" sz="1400" dirty="0">
              <a:latin typeface="Century" panose="02040604050505020304" pitchFamily="18" charset="0"/>
            </a:endParaRPr>
          </a:p>
        </p:txBody>
      </p:sp>
      <p:sp>
        <p:nvSpPr>
          <p:cNvPr id="20" name="TextBox 19">
            <a:extLst>
              <a:ext uri="{FF2B5EF4-FFF2-40B4-BE49-F238E27FC236}">
                <a16:creationId xmlns:a16="http://schemas.microsoft.com/office/drawing/2014/main" id="{DDBFAF0A-E6F8-8DCF-C50D-7AAE759190CF}"/>
              </a:ext>
            </a:extLst>
          </p:cNvPr>
          <p:cNvSpPr txBox="1"/>
          <p:nvPr/>
        </p:nvSpPr>
        <p:spPr>
          <a:xfrm>
            <a:off x="8818915" y="5586702"/>
            <a:ext cx="2125646" cy="1015663"/>
          </a:xfrm>
          <a:prstGeom prst="rect">
            <a:avLst/>
          </a:prstGeom>
          <a:noFill/>
        </p:spPr>
        <p:txBody>
          <a:bodyPr wrap="square" rtlCol="0">
            <a:spAutoFit/>
          </a:bodyPr>
          <a:lstStyle/>
          <a:p>
            <a:pPr algn="ctr"/>
            <a:r>
              <a:rPr lang="en-US" sz="1400" dirty="0">
                <a:latin typeface="Century" panose="02040604050505020304" pitchFamily="18" charset="0"/>
              </a:rPr>
              <a:t>Location based Collision Detection and Resource Pooling</a:t>
            </a:r>
          </a:p>
          <a:p>
            <a:endParaRPr lang="en-IN" dirty="0">
              <a:latin typeface="Century" panose="02040604050505020304" pitchFamily="18" charset="0"/>
            </a:endParaRPr>
          </a:p>
        </p:txBody>
      </p:sp>
    </p:spTree>
    <p:extLst>
      <p:ext uri="{BB962C8B-B14F-4D97-AF65-F5344CB8AC3E}">
        <p14:creationId xmlns:p14="http://schemas.microsoft.com/office/powerpoint/2010/main" val="68568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7EFA4-D69C-BAF0-7DCB-1C5C5ECC99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D2B6C9D-8D72-2B7C-4A0C-6705655A9873}"/>
              </a:ext>
            </a:extLst>
          </p:cNvPr>
          <p:cNvSpPr>
            <a:spLocks noGrp="1"/>
          </p:cNvSpPr>
          <p:nvPr>
            <p:ph type="title"/>
          </p:nvPr>
        </p:nvSpPr>
        <p:spPr>
          <a:xfrm>
            <a:off x="2278152" y="216513"/>
            <a:ext cx="8930622" cy="980844"/>
          </a:xfrm>
        </p:spPr>
        <p:txBody>
          <a:bodyPr/>
          <a:lstStyle/>
          <a:p>
            <a:r>
              <a:rPr lang="en-US" dirty="0">
                <a:latin typeface="Century" panose="02040604050505020304" pitchFamily="18" charset="0"/>
              </a:rPr>
              <a:t>Design and implementation</a:t>
            </a:r>
          </a:p>
        </p:txBody>
      </p:sp>
      <p:pic>
        <p:nvPicPr>
          <p:cNvPr id="6" name="Picture 5">
            <a:extLst>
              <a:ext uri="{FF2B5EF4-FFF2-40B4-BE49-F238E27FC236}">
                <a16:creationId xmlns:a16="http://schemas.microsoft.com/office/drawing/2014/main" id="{FEBFDAAA-F8C3-74FF-3812-AC2904440F6B}"/>
              </a:ext>
            </a:extLst>
          </p:cNvPr>
          <p:cNvPicPr>
            <a:picLocks noChangeAspect="1"/>
          </p:cNvPicPr>
          <p:nvPr/>
        </p:nvPicPr>
        <p:blipFill>
          <a:blip r:embed="rId3"/>
          <a:stretch>
            <a:fillRect/>
          </a:stretch>
        </p:blipFill>
        <p:spPr>
          <a:xfrm>
            <a:off x="1628882" y="548087"/>
            <a:ext cx="649270" cy="649270"/>
          </a:xfrm>
          <a:prstGeom prst="rect">
            <a:avLst/>
          </a:prstGeom>
        </p:spPr>
      </p:pic>
      <p:pic>
        <p:nvPicPr>
          <p:cNvPr id="9" name="Picture 8">
            <a:extLst>
              <a:ext uri="{FF2B5EF4-FFF2-40B4-BE49-F238E27FC236}">
                <a16:creationId xmlns:a16="http://schemas.microsoft.com/office/drawing/2014/main" id="{F124F7C7-5AA7-5ED6-C59D-1095B84DF636}"/>
              </a:ext>
            </a:extLst>
          </p:cNvPr>
          <p:cNvPicPr>
            <a:picLocks noChangeAspect="1"/>
          </p:cNvPicPr>
          <p:nvPr/>
        </p:nvPicPr>
        <p:blipFill>
          <a:blip r:embed="rId4"/>
          <a:stretch>
            <a:fillRect/>
          </a:stretch>
        </p:blipFill>
        <p:spPr>
          <a:xfrm>
            <a:off x="938443" y="1464115"/>
            <a:ext cx="5177454" cy="2358168"/>
          </a:xfrm>
          <a:prstGeom prst="rect">
            <a:avLst/>
          </a:prstGeom>
          <a:ln>
            <a:solidFill>
              <a:schemeClr val="tx1"/>
            </a:solidFill>
          </a:ln>
        </p:spPr>
      </p:pic>
      <p:pic>
        <p:nvPicPr>
          <p:cNvPr id="12" name="Picture 11">
            <a:extLst>
              <a:ext uri="{FF2B5EF4-FFF2-40B4-BE49-F238E27FC236}">
                <a16:creationId xmlns:a16="http://schemas.microsoft.com/office/drawing/2014/main" id="{36FD4FC0-CAA7-7279-DAC0-F28B55F5DBD5}"/>
              </a:ext>
            </a:extLst>
          </p:cNvPr>
          <p:cNvPicPr>
            <a:picLocks noChangeAspect="1"/>
          </p:cNvPicPr>
          <p:nvPr/>
        </p:nvPicPr>
        <p:blipFill>
          <a:blip r:embed="rId5"/>
          <a:stretch>
            <a:fillRect/>
          </a:stretch>
        </p:blipFill>
        <p:spPr>
          <a:xfrm>
            <a:off x="6361243" y="1464115"/>
            <a:ext cx="4972746" cy="2358168"/>
          </a:xfrm>
          <a:prstGeom prst="rect">
            <a:avLst/>
          </a:prstGeom>
          <a:ln>
            <a:solidFill>
              <a:schemeClr val="tx1"/>
            </a:solidFill>
          </a:ln>
        </p:spPr>
      </p:pic>
      <p:pic>
        <p:nvPicPr>
          <p:cNvPr id="15" name="Picture 14">
            <a:extLst>
              <a:ext uri="{FF2B5EF4-FFF2-40B4-BE49-F238E27FC236}">
                <a16:creationId xmlns:a16="http://schemas.microsoft.com/office/drawing/2014/main" id="{569BE84E-F5E5-2B66-6FA4-0050638FE45A}"/>
              </a:ext>
            </a:extLst>
          </p:cNvPr>
          <p:cNvPicPr>
            <a:picLocks noChangeAspect="1"/>
          </p:cNvPicPr>
          <p:nvPr/>
        </p:nvPicPr>
        <p:blipFill>
          <a:blip r:embed="rId6"/>
          <a:stretch>
            <a:fillRect/>
          </a:stretch>
        </p:blipFill>
        <p:spPr>
          <a:xfrm>
            <a:off x="928611" y="4041060"/>
            <a:ext cx="5177454" cy="2236823"/>
          </a:xfrm>
          <a:prstGeom prst="rect">
            <a:avLst/>
          </a:prstGeom>
          <a:ln>
            <a:solidFill>
              <a:schemeClr val="tx1"/>
            </a:solidFill>
          </a:ln>
        </p:spPr>
      </p:pic>
      <p:pic>
        <p:nvPicPr>
          <p:cNvPr id="17" name="Picture 16">
            <a:extLst>
              <a:ext uri="{FF2B5EF4-FFF2-40B4-BE49-F238E27FC236}">
                <a16:creationId xmlns:a16="http://schemas.microsoft.com/office/drawing/2014/main" id="{C95DCA35-023F-5B1A-0130-43E33BD4E465}"/>
              </a:ext>
            </a:extLst>
          </p:cNvPr>
          <p:cNvPicPr>
            <a:picLocks noChangeAspect="1"/>
          </p:cNvPicPr>
          <p:nvPr/>
        </p:nvPicPr>
        <p:blipFill>
          <a:blip r:embed="rId7"/>
          <a:stretch>
            <a:fillRect/>
          </a:stretch>
        </p:blipFill>
        <p:spPr>
          <a:xfrm>
            <a:off x="6361466" y="4016480"/>
            <a:ext cx="4972523" cy="2261404"/>
          </a:xfrm>
          <a:prstGeom prst="rect">
            <a:avLst/>
          </a:prstGeom>
          <a:ln>
            <a:solidFill>
              <a:schemeClr val="tx1"/>
            </a:solidFill>
          </a:ln>
        </p:spPr>
      </p:pic>
    </p:spTree>
    <p:extLst>
      <p:ext uri="{BB962C8B-B14F-4D97-AF65-F5344CB8AC3E}">
        <p14:creationId xmlns:p14="http://schemas.microsoft.com/office/powerpoint/2010/main" val="2737296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2F36A-65D6-AA64-8DC8-D184A9706F9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1148C2D-4C93-1A79-71F1-D19049EF2E09}"/>
              </a:ext>
            </a:extLst>
          </p:cNvPr>
          <p:cNvSpPr>
            <a:spLocks noGrp="1"/>
          </p:cNvSpPr>
          <p:nvPr>
            <p:ph type="title"/>
          </p:nvPr>
        </p:nvSpPr>
        <p:spPr>
          <a:xfrm>
            <a:off x="2278152" y="216513"/>
            <a:ext cx="8930622" cy="980844"/>
          </a:xfrm>
        </p:spPr>
        <p:txBody>
          <a:bodyPr/>
          <a:lstStyle/>
          <a:p>
            <a:r>
              <a:rPr lang="en-US" dirty="0">
                <a:latin typeface="Century" panose="02040604050505020304" pitchFamily="18" charset="0"/>
              </a:rPr>
              <a:t>Design and implementation</a:t>
            </a:r>
          </a:p>
        </p:txBody>
      </p:sp>
      <p:pic>
        <p:nvPicPr>
          <p:cNvPr id="6" name="Picture 5">
            <a:extLst>
              <a:ext uri="{FF2B5EF4-FFF2-40B4-BE49-F238E27FC236}">
                <a16:creationId xmlns:a16="http://schemas.microsoft.com/office/drawing/2014/main" id="{05F87F8A-00A5-CB8E-195C-BB00131F0CC0}"/>
              </a:ext>
            </a:extLst>
          </p:cNvPr>
          <p:cNvPicPr>
            <a:picLocks noChangeAspect="1"/>
          </p:cNvPicPr>
          <p:nvPr/>
        </p:nvPicPr>
        <p:blipFill>
          <a:blip r:embed="rId3"/>
          <a:stretch>
            <a:fillRect/>
          </a:stretch>
        </p:blipFill>
        <p:spPr>
          <a:xfrm>
            <a:off x="1628882" y="548087"/>
            <a:ext cx="649270" cy="649270"/>
          </a:xfrm>
          <a:prstGeom prst="rect">
            <a:avLst/>
          </a:prstGeom>
        </p:spPr>
      </p:pic>
      <p:pic>
        <p:nvPicPr>
          <p:cNvPr id="19" name="Picture 18">
            <a:extLst>
              <a:ext uri="{FF2B5EF4-FFF2-40B4-BE49-F238E27FC236}">
                <a16:creationId xmlns:a16="http://schemas.microsoft.com/office/drawing/2014/main" id="{02D60BAE-8BA0-896D-CE9F-438E15657BB2}"/>
              </a:ext>
            </a:extLst>
          </p:cNvPr>
          <p:cNvPicPr>
            <a:picLocks noChangeAspect="1"/>
          </p:cNvPicPr>
          <p:nvPr/>
        </p:nvPicPr>
        <p:blipFill>
          <a:blip r:embed="rId4"/>
          <a:stretch>
            <a:fillRect/>
          </a:stretch>
        </p:blipFill>
        <p:spPr>
          <a:xfrm>
            <a:off x="1258531" y="1406013"/>
            <a:ext cx="4782360" cy="2641464"/>
          </a:xfrm>
          <a:prstGeom prst="rect">
            <a:avLst/>
          </a:prstGeom>
          <a:ln>
            <a:solidFill>
              <a:schemeClr val="tx1"/>
            </a:solidFill>
          </a:ln>
        </p:spPr>
      </p:pic>
      <p:pic>
        <p:nvPicPr>
          <p:cNvPr id="4" name="Picture 3">
            <a:extLst>
              <a:ext uri="{FF2B5EF4-FFF2-40B4-BE49-F238E27FC236}">
                <a16:creationId xmlns:a16="http://schemas.microsoft.com/office/drawing/2014/main" id="{A0C6BE3A-66EA-3C99-373B-EB957400714A}"/>
              </a:ext>
            </a:extLst>
          </p:cNvPr>
          <p:cNvPicPr>
            <a:picLocks noChangeAspect="1"/>
          </p:cNvPicPr>
          <p:nvPr/>
        </p:nvPicPr>
        <p:blipFill>
          <a:blip r:embed="rId5"/>
          <a:stretch>
            <a:fillRect/>
          </a:stretch>
        </p:blipFill>
        <p:spPr>
          <a:xfrm>
            <a:off x="6331976" y="1406013"/>
            <a:ext cx="4876798" cy="2634803"/>
          </a:xfrm>
          <a:prstGeom prst="rect">
            <a:avLst/>
          </a:prstGeom>
          <a:ln>
            <a:solidFill>
              <a:schemeClr val="tx1"/>
            </a:solidFill>
          </a:ln>
        </p:spPr>
      </p:pic>
      <p:pic>
        <p:nvPicPr>
          <p:cNvPr id="8" name="Picture 7">
            <a:extLst>
              <a:ext uri="{FF2B5EF4-FFF2-40B4-BE49-F238E27FC236}">
                <a16:creationId xmlns:a16="http://schemas.microsoft.com/office/drawing/2014/main" id="{9F0D7949-357D-C4AF-5886-DDF7D73CCA1E}"/>
              </a:ext>
            </a:extLst>
          </p:cNvPr>
          <p:cNvPicPr>
            <a:picLocks noChangeAspect="1"/>
          </p:cNvPicPr>
          <p:nvPr/>
        </p:nvPicPr>
        <p:blipFill>
          <a:blip r:embed="rId6"/>
          <a:stretch>
            <a:fillRect/>
          </a:stretch>
        </p:blipFill>
        <p:spPr>
          <a:xfrm>
            <a:off x="1258531" y="4256133"/>
            <a:ext cx="4782360" cy="2225748"/>
          </a:xfrm>
          <a:prstGeom prst="rect">
            <a:avLst/>
          </a:prstGeom>
          <a:ln>
            <a:solidFill>
              <a:schemeClr val="tx1"/>
            </a:solidFill>
          </a:ln>
        </p:spPr>
      </p:pic>
      <p:pic>
        <p:nvPicPr>
          <p:cNvPr id="11" name="Picture 10">
            <a:extLst>
              <a:ext uri="{FF2B5EF4-FFF2-40B4-BE49-F238E27FC236}">
                <a16:creationId xmlns:a16="http://schemas.microsoft.com/office/drawing/2014/main" id="{666C9614-B738-5A87-13D1-D64C6268FA6A}"/>
              </a:ext>
            </a:extLst>
          </p:cNvPr>
          <p:cNvPicPr>
            <a:picLocks noChangeAspect="1"/>
          </p:cNvPicPr>
          <p:nvPr/>
        </p:nvPicPr>
        <p:blipFill>
          <a:blip r:embed="rId7"/>
          <a:stretch>
            <a:fillRect/>
          </a:stretch>
        </p:blipFill>
        <p:spPr>
          <a:xfrm>
            <a:off x="6331976" y="4253834"/>
            <a:ext cx="4876798" cy="2225748"/>
          </a:xfrm>
          <a:prstGeom prst="rect">
            <a:avLst/>
          </a:prstGeom>
          <a:ln>
            <a:solidFill>
              <a:schemeClr val="tx1"/>
            </a:solidFill>
          </a:ln>
        </p:spPr>
      </p:pic>
    </p:spTree>
    <p:extLst>
      <p:ext uri="{BB962C8B-B14F-4D97-AF65-F5344CB8AC3E}">
        <p14:creationId xmlns:p14="http://schemas.microsoft.com/office/powerpoint/2010/main" val="3167155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A22FE-BF4F-C433-DFA9-8B816DE459E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10EF1D-F24A-90D3-4784-CC9729EA72A6}"/>
              </a:ext>
            </a:extLst>
          </p:cNvPr>
          <p:cNvSpPr>
            <a:spLocks noGrp="1"/>
          </p:cNvSpPr>
          <p:nvPr>
            <p:ph type="title"/>
          </p:nvPr>
        </p:nvSpPr>
        <p:spPr>
          <a:xfrm>
            <a:off x="2278152" y="216513"/>
            <a:ext cx="8930622" cy="980844"/>
          </a:xfrm>
        </p:spPr>
        <p:txBody>
          <a:bodyPr/>
          <a:lstStyle/>
          <a:p>
            <a:r>
              <a:rPr lang="en-US" dirty="0">
                <a:latin typeface="Century" panose="02040604050505020304" pitchFamily="18" charset="0"/>
              </a:rPr>
              <a:t>Design and implementation</a:t>
            </a:r>
          </a:p>
        </p:txBody>
      </p:sp>
      <p:pic>
        <p:nvPicPr>
          <p:cNvPr id="6" name="Picture 5">
            <a:extLst>
              <a:ext uri="{FF2B5EF4-FFF2-40B4-BE49-F238E27FC236}">
                <a16:creationId xmlns:a16="http://schemas.microsoft.com/office/drawing/2014/main" id="{E6613E43-7422-C358-F6BB-CDE45947BA11}"/>
              </a:ext>
            </a:extLst>
          </p:cNvPr>
          <p:cNvPicPr>
            <a:picLocks noChangeAspect="1"/>
          </p:cNvPicPr>
          <p:nvPr/>
        </p:nvPicPr>
        <p:blipFill>
          <a:blip r:embed="rId3"/>
          <a:stretch>
            <a:fillRect/>
          </a:stretch>
        </p:blipFill>
        <p:spPr>
          <a:xfrm>
            <a:off x="1628882" y="548087"/>
            <a:ext cx="649270" cy="649270"/>
          </a:xfrm>
          <a:prstGeom prst="rect">
            <a:avLst/>
          </a:prstGeom>
        </p:spPr>
      </p:pic>
      <p:pic>
        <p:nvPicPr>
          <p:cNvPr id="7" name="Picture 6">
            <a:extLst>
              <a:ext uri="{FF2B5EF4-FFF2-40B4-BE49-F238E27FC236}">
                <a16:creationId xmlns:a16="http://schemas.microsoft.com/office/drawing/2014/main" id="{0EA3964A-881E-8E43-0DAF-52C2CCB4B418}"/>
              </a:ext>
            </a:extLst>
          </p:cNvPr>
          <p:cNvPicPr>
            <a:picLocks noChangeAspect="1"/>
          </p:cNvPicPr>
          <p:nvPr/>
        </p:nvPicPr>
        <p:blipFill>
          <a:blip r:embed="rId4"/>
          <a:stretch>
            <a:fillRect/>
          </a:stretch>
        </p:blipFill>
        <p:spPr>
          <a:xfrm>
            <a:off x="2799268" y="1427213"/>
            <a:ext cx="6652809" cy="2257425"/>
          </a:xfrm>
          <a:prstGeom prst="rect">
            <a:avLst/>
          </a:prstGeom>
          <a:ln>
            <a:solidFill>
              <a:schemeClr val="tx1"/>
            </a:solidFill>
          </a:ln>
        </p:spPr>
      </p:pic>
      <p:pic>
        <p:nvPicPr>
          <p:cNvPr id="13" name="Picture 12">
            <a:extLst>
              <a:ext uri="{FF2B5EF4-FFF2-40B4-BE49-F238E27FC236}">
                <a16:creationId xmlns:a16="http://schemas.microsoft.com/office/drawing/2014/main" id="{2133F293-B651-DC30-F5EF-D966D6D82BF3}"/>
              </a:ext>
            </a:extLst>
          </p:cNvPr>
          <p:cNvPicPr>
            <a:picLocks noChangeAspect="1"/>
          </p:cNvPicPr>
          <p:nvPr/>
        </p:nvPicPr>
        <p:blipFill>
          <a:blip r:embed="rId5"/>
          <a:srcRect b="10924"/>
          <a:stretch/>
        </p:blipFill>
        <p:spPr>
          <a:xfrm>
            <a:off x="2789428" y="3886703"/>
            <a:ext cx="6652809" cy="2523928"/>
          </a:xfrm>
          <a:prstGeom prst="rect">
            <a:avLst/>
          </a:prstGeom>
          <a:ln>
            <a:solidFill>
              <a:schemeClr val="tx1"/>
            </a:solidFill>
          </a:ln>
        </p:spPr>
      </p:pic>
    </p:spTree>
    <p:extLst>
      <p:ext uri="{BB962C8B-B14F-4D97-AF65-F5344CB8AC3E}">
        <p14:creationId xmlns:p14="http://schemas.microsoft.com/office/powerpoint/2010/main" val="2702977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2337144" y="206681"/>
            <a:ext cx="7160818" cy="980844"/>
          </a:xfrm>
        </p:spPr>
        <p:txBody>
          <a:bodyPr/>
          <a:lstStyle/>
          <a:p>
            <a:r>
              <a:rPr lang="en-US" dirty="0">
                <a:latin typeface="Century" panose="02040604050505020304" pitchFamily="18" charset="0"/>
              </a:rPr>
              <a:t>BLOCK DIAGRAM</a:t>
            </a:r>
          </a:p>
        </p:txBody>
      </p:sp>
      <p:pic>
        <p:nvPicPr>
          <p:cNvPr id="3" name="Content Placeholder 8">
            <a:extLst>
              <a:ext uri="{FF2B5EF4-FFF2-40B4-BE49-F238E27FC236}">
                <a16:creationId xmlns:a16="http://schemas.microsoft.com/office/drawing/2014/main" id="{4DA9057D-242D-0C9A-6695-92CDA77AFAE5}"/>
              </a:ext>
            </a:extLst>
          </p:cNvPr>
          <p:cNvPicPr>
            <a:picLocks noChangeAspect="1"/>
          </p:cNvPicPr>
          <p:nvPr/>
        </p:nvPicPr>
        <p:blipFill>
          <a:blip r:embed="rId3"/>
          <a:stretch>
            <a:fillRect/>
          </a:stretch>
        </p:blipFill>
        <p:spPr>
          <a:xfrm>
            <a:off x="1550564" y="550688"/>
            <a:ext cx="804760" cy="804760"/>
          </a:xfrm>
          <a:prstGeom prst="rect">
            <a:avLst/>
          </a:prstGeom>
        </p:spPr>
      </p:pic>
      <p:sp>
        <p:nvSpPr>
          <p:cNvPr id="8" name="Text Placeholder 7">
            <a:extLst>
              <a:ext uri="{FF2B5EF4-FFF2-40B4-BE49-F238E27FC236}">
                <a16:creationId xmlns:a16="http://schemas.microsoft.com/office/drawing/2014/main" id="{940F4DC6-1A96-7CFC-F0A3-B4F1F4399565}"/>
              </a:ext>
            </a:extLst>
          </p:cNvPr>
          <p:cNvSpPr>
            <a:spLocks noGrp="1"/>
          </p:cNvSpPr>
          <p:nvPr>
            <p:ph type="body" sz="quarter" idx="13"/>
          </p:nvPr>
        </p:nvSpPr>
        <p:spPr/>
        <p:txBody>
          <a:bodyPr/>
          <a:lstStyle/>
          <a:p>
            <a:endParaRPr lang="en-IN" dirty="0"/>
          </a:p>
        </p:txBody>
      </p:sp>
      <p:sp>
        <p:nvSpPr>
          <p:cNvPr id="10" name="Content Placeholder 9">
            <a:extLst>
              <a:ext uri="{FF2B5EF4-FFF2-40B4-BE49-F238E27FC236}">
                <a16:creationId xmlns:a16="http://schemas.microsoft.com/office/drawing/2014/main" id="{DF308FCF-B556-51BF-7F52-B19486175C54}"/>
              </a:ext>
            </a:extLst>
          </p:cNvPr>
          <p:cNvSpPr>
            <a:spLocks noGrp="1"/>
          </p:cNvSpPr>
          <p:nvPr>
            <p:ph sz="half" idx="1"/>
          </p:nvPr>
        </p:nvSpPr>
        <p:spPr/>
        <p:txBody>
          <a:bodyPr/>
          <a:lstStyle/>
          <a:p>
            <a:endParaRPr lang="en-IN" dirty="0"/>
          </a:p>
        </p:txBody>
      </p:sp>
      <p:pic>
        <p:nvPicPr>
          <p:cNvPr id="13" name="Picture 12">
            <a:extLst>
              <a:ext uri="{FF2B5EF4-FFF2-40B4-BE49-F238E27FC236}">
                <a16:creationId xmlns:a16="http://schemas.microsoft.com/office/drawing/2014/main" id="{6508B63A-2E88-AB0F-3D80-A572CEBBDC29}"/>
              </a:ext>
            </a:extLst>
          </p:cNvPr>
          <p:cNvPicPr>
            <a:picLocks noChangeAspect="1"/>
          </p:cNvPicPr>
          <p:nvPr/>
        </p:nvPicPr>
        <p:blipFill>
          <a:blip r:embed="rId4"/>
          <a:stretch>
            <a:fillRect/>
          </a:stretch>
        </p:blipFill>
        <p:spPr>
          <a:xfrm>
            <a:off x="1032386" y="1672733"/>
            <a:ext cx="10439989" cy="4779651"/>
          </a:xfrm>
          <a:prstGeom prst="rect">
            <a:avLst/>
          </a:prstGeom>
        </p:spPr>
      </p:pic>
    </p:spTree>
    <p:extLst>
      <p:ext uri="{BB962C8B-B14F-4D97-AF65-F5344CB8AC3E}">
        <p14:creationId xmlns:p14="http://schemas.microsoft.com/office/powerpoint/2010/main" val="396999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D0967-D020-9FB2-6825-C02B8F45712D}"/>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112FC48D-9139-7FBB-1876-BC7401F7D853}"/>
              </a:ext>
            </a:extLst>
          </p:cNvPr>
          <p:cNvSpPr txBox="1">
            <a:spLocks/>
          </p:cNvSpPr>
          <p:nvPr/>
        </p:nvSpPr>
        <p:spPr>
          <a:xfrm>
            <a:off x="3539382" y="409266"/>
            <a:ext cx="7965461" cy="994164"/>
          </a:xfrm>
          <a:prstGeom prst="rect">
            <a:avLst/>
          </a:prstGeom>
        </p:spPr>
        <p:txBody>
          <a:bodyPr vert="horz" lIns="91440" tIns="0" rIns="91440" bIns="0" rtlCol="0" anchor="b" anchorCtr="0">
            <a:noAutofit/>
          </a:bodyPr>
          <a:lstStyle>
            <a:lvl1pPr algn="l" defTabSz="914400" rtl="0" eaLnBrk="1" latinLnBrk="0" hangingPunct="1">
              <a:lnSpc>
                <a:spcPct val="100000"/>
              </a:lnSpc>
              <a:spcBef>
                <a:spcPct val="0"/>
              </a:spcBef>
              <a:buNone/>
              <a:defRPr sz="3600" b="1" kern="1200" cap="all" baseline="0">
                <a:solidFill>
                  <a:schemeClr val="accent6"/>
                </a:solidFill>
                <a:latin typeface="+mj-lt"/>
                <a:ea typeface="+mj-ea"/>
                <a:cs typeface="Arial" panose="020B0604020202020204" pitchFamily="34" charset="0"/>
              </a:defRPr>
            </a:lvl1pPr>
          </a:lstStyle>
          <a:p>
            <a:r>
              <a:rPr lang="en-US" dirty="0">
                <a:latin typeface="Century" panose="02040604050505020304" pitchFamily="18" charset="0"/>
              </a:rPr>
              <a:t>FEASIBILITY AND VIABILITY</a:t>
            </a:r>
          </a:p>
          <a:p>
            <a:endParaRPr lang="en-US" dirty="0">
              <a:latin typeface="Century" panose="02040604050505020304" pitchFamily="18" charset="0"/>
            </a:endParaRPr>
          </a:p>
        </p:txBody>
      </p:sp>
      <p:pic>
        <p:nvPicPr>
          <p:cNvPr id="22" name="White Colorful Modern Diagram Graph.jpg" descr="White Colorful Modern Diagram Graph.jpg">
            <a:extLst>
              <a:ext uri="{FF2B5EF4-FFF2-40B4-BE49-F238E27FC236}">
                <a16:creationId xmlns:a16="http://schemas.microsoft.com/office/drawing/2014/main" id="{55479623-DD6B-5E43-612E-8A10156ACF80}"/>
              </a:ext>
            </a:extLst>
          </p:cNvPr>
          <p:cNvPicPr>
            <a:picLocks noChangeAspect="1"/>
          </p:cNvPicPr>
          <p:nvPr/>
        </p:nvPicPr>
        <p:blipFill>
          <a:blip r:embed="rId3"/>
          <a:srcRect l="2599" t="15552" r="4345" b="17531"/>
          <a:stretch>
            <a:fillRect/>
          </a:stretch>
        </p:blipFill>
        <p:spPr>
          <a:xfrm>
            <a:off x="2743431" y="1108469"/>
            <a:ext cx="4422874" cy="2385338"/>
          </a:xfrm>
          <a:prstGeom prst="rect">
            <a:avLst/>
          </a:prstGeom>
          <a:ln w="12700">
            <a:miter lim="400000"/>
          </a:ln>
        </p:spPr>
      </p:pic>
      <p:sp>
        <p:nvSpPr>
          <p:cNvPr id="24" name="TextBox 23">
            <a:extLst>
              <a:ext uri="{FF2B5EF4-FFF2-40B4-BE49-F238E27FC236}">
                <a16:creationId xmlns:a16="http://schemas.microsoft.com/office/drawing/2014/main" id="{2E8C7DFE-CFF1-5973-1F4D-AEA75EE8B613}"/>
              </a:ext>
            </a:extLst>
          </p:cNvPr>
          <p:cNvSpPr txBox="1"/>
          <p:nvPr/>
        </p:nvSpPr>
        <p:spPr>
          <a:xfrm>
            <a:off x="2713931" y="3736720"/>
            <a:ext cx="4452373" cy="2863348"/>
          </a:xfrm>
          <a:prstGeom prst="rect">
            <a:avLst/>
          </a:prstGeom>
          <a:noFill/>
        </p:spPr>
        <p:txBody>
          <a:bodyPr wrap="square" rtlCol="0">
            <a:spAutoFit/>
          </a:bodyPr>
          <a:lstStyle/>
          <a:p>
            <a:pPr marL="140367" indent="-140367">
              <a:lnSpc>
                <a:spcPct val="110000"/>
              </a:lnSpc>
              <a:buSzPct val="100000"/>
              <a:buChar char="•"/>
              <a:defRPr sz="1400">
                <a:latin typeface="Helvetica Neue"/>
                <a:ea typeface="Helvetica Neue"/>
                <a:cs typeface="Helvetica Neue"/>
                <a:sym typeface="Helvetica Neue"/>
              </a:defRPr>
            </a:pPr>
            <a:r>
              <a:rPr lang="en-US" sz="1500" dirty="0">
                <a:latin typeface="Century" panose="02040604050505020304" pitchFamily="18" charset="0"/>
              </a:rPr>
              <a:t>Uses a </a:t>
            </a:r>
            <a:r>
              <a:rPr lang="en-US" sz="1500" b="1" dirty="0">
                <a:latin typeface="Century" panose="02040604050505020304" pitchFamily="18" charset="0"/>
              </a:rPr>
              <a:t>proven technology stack</a:t>
            </a:r>
            <a:r>
              <a:rPr lang="en-US" sz="1500" dirty="0">
                <a:latin typeface="Century" panose="02040604050505020304" pitchFamily="18" charset="0"/>
              </a:rPr>
              <a:t> (Django, HTML, CSS, JavaScript, Python) for effective implementation, making the system scalable.</a:t>
            </a:r>
          </a:p>
          <a:p>
            <a:pPr marL="140367" indent="-140367">
              <a:lnSpc>
                <a:spcPct val="110000"/>
              </a:lnSpc>
              <a:buSzPct val="100000"/>
              <a:buChar char="•"/>
              <a:defRPr sz="1400" b="1">
                <a:latin typeface="Helvetica Neue"/>
                <a:ea typeface="Helvetica Neue"/>
                <a:cs typeface="Helvetica Neue"/>
                <a:sym typeface="Helvetica Neue"/>
              </a:defRPr>
            </a:pPr>
            <a:r>
              <a:rPr lang="en-US" sz="1500" dirty="0">
                <a:latin typeface="Century" panose="02040604050505020304" pitchFamily="18" charset="0"/>
              </a:rPr>
              <a:t>Efficient</a:t>
            </a:r>
            <a:r>
              <a:rPr lang="en-US" sz="1500" b="0" dirty="0">
                <a:latin typeface="Century" panose="02040604050505020304" pitchFamily="18" charset="0"/>
              </a:rPr>
              <a:t> and </a:t>
            </a:r>
            <a:r>
              <a:rPr lang="en-US" sz="1500" dirty="0">
                <a:latin typeface="Century" panose="02040604050505020304" pitchFamily="18" charset="0"/>
              </a:rPr>
              <a:t>streamlined</a:t>
            </a:r>
            <a:r>
              <a:rPr lang="en-US" sz="1500" b="0" dirty="0">
                <a:latin typeface="Century" panose="02040604050505020304" pitchFamily="18" charset="0"/>
              </a:rPr>
              <a:t> systems that ensure an optimal market fit.</a:t>
            </a:r>
          </a:p>
          <a:p>
            <a:pPr marL="140367" indent="-140367">
              <a:lnSpc>
                <a:spcPct val="110000"/>
              </a:lnSpc>
              <a:buSzPct val="100000"/>
              <a:buChar char="•"/>
              <a:defRPr sz="1400">
                <a:latin typeface="Helvetica Neue"/>
                <a:ea typeface="Helvetica Neue"/>
                <a:cs typeface="Helvetica Neue"/>
                <a:sym typeface="Helvetica Neue"/>
              </a:defRPr>
            </a:pPr>
            <a:r>
              <a:rPr lang="en-US" sz="1500" dirty="0">
                <a:latin typeface="Century" panose="02040604050505020304" pitchFamily="18" charset="0"/>
              </a:rPr>
              <a:t>Addresses key issues like </a:t>
            </a:r>
            <a:r>
              <a:rPr lang="en-US" sz="1500" b="1" dirty="0">
                <a:latin typeface="Century" panose="02040604050505020304" pitchFamily="18" charset="0"/>
              </a:rPr>
              <a:t>inter-departmental coordination </a:t>
            </a:r>
            <a:r>
              <a:rPr lang="en-US" sz="1500" dirty="0">
                <a:latin typeface="Century" panose="02040604050505020304" pitchFamily="18" charset="0"/>
              </a:rPr>
              <a:t>and </a:t>
            </a:r>
            <a:r>
              <a:rPr lang="en-US" sz="1500" b="1" dirty="0">
                <a:latin typeface="Century" panose="02040604050505020304" pitchFamily="18" charset="0"/>
              </a:rPr>
              <a:t>project collisions </a:t>
            </a:r>
            <a:r>
              <a:rPr lang="en-US" sz="1500" dirty="0">
                <a:latin typeface="Century" panose="02040604050505020304" pitchFamily="18" charset="0"/>
              </a:rPr>
              <a:t>relevant to urban governance.</a:t>
            </a:r>
          </a:p>
          <a:p>
            <a:pPr marL="140367" indent="-140367">
              <a:lnSpc>
                <a:spcPct val="110000"/>
              </a:lnSpc>
              <a:buSzPct val="100000"/>
              <a:buChar char="•"/>
              <a:defRPr sz="1400">
                <a:latin typeface="Helvetica Neue"/>
                <a:ea typeface="Helvetica Neue"/>
                <a:cs typeface="Helvetica Neue"/>
                <a:sym typeface="Helvetica Neue"/>
              </a:defRPr>
            </a:pPr>
            <a:r>
              <a:rPr lang="en-US" sz="1500" dirty="0">
                <a:latin typeface="Century" panose="02040604050505020304" pitchFamily="18" charset="0"/>
              </a:rPr>
              <a:t>A straightforward and efficient system that replaces traditional methods, leading to cost savings.</a:t>
            </a:r>
          </a:p>
        </p:txBody>
      </p:sp>
      <p:pic>
        <p:nvPicPr>
          <p:cNvPr id="26" name="Picture 25">
            <a:extLst>
              <a:ext uri="{FF2B5EF4-FFF2-40B4-BE49-F238E27FC236}">
                <a16:creationId xmlns:a16="http://schemas.microsoft.com/office/drawing/2014/main" id="{D46914CB-4058-8584-BD82-F1B66C4F8E37}"/>
              </a:ext>
            </a:extLst>
          </p:cNvPr>
          <p:cNvPicPr>
            <a:picLocks noChangeAspect="1"/>
          </p:cNvPicPr>
          <p:nvPr/>
        </p:nvPicPr>
        <p:blipFill>
          <a:blip r:embed="rId4"/>
          <a:stretch>
            <a:fillRect/>
          </a:stretch>
        </p:blipFill>
        <p:spPr>
          <a:xfrm>
            <a:off x="2625444" y="211854"/>
            <a:ext cx="736957" cy="736957"/>
          </a:xfrm>
          <a:prstGeom prst="rect">
            <a:avLst/>
          </a:prstGeom>
        </p:spPr>
      </p:pic>
      <p:sp>
        <p:nvSpPr>
          <p:cNvPr id="31" name="TextBox 30">
            <a:extLst>
              <a:ext uri="{FF2B5EF4-FFF2-40B4-BE49-F238E27FC236}">
                <a16:creationId xmlns:a16="http://schemas.microsoft.com/office/drawing/2014/main" id="{75EC7598-28DA-A415-BC4D-4EFAF57B96E0}"/>
              </a:ext>
            </a:extLst>
          </p:cNvPr>
          <p:cNvSpPr txBox="1"/>
          <p:nvPr/>
        </p:nvSpPr>
        <p:spPr>
          <a:xfrm>
            <a:off x="8088760" y="1140880"/>
            <a:ext cx="3480619" cy="369332"/>
          </a:xfrm>
          <a:prstGeom prst="rect">
            <a:avLst/>
          </a:prstGeom>
          <a:noFill/>
        </p:spPr>
        <p:txBody>
          <a:bodyPr wrap="square" rtlCol="0">
            <a:spAutoFit/>
          </a:bodyPr>
          <a:lstStyle/>
          <a:p>
            <a:r>
              <a:rPr lang="en-US" b="1" dirty="0">
                <a:solidFill>
                  <a:schemeClr val="accent1">
                    <a:lumMod val="25000"/>
                  </a:schemeClr>
                </a:solidFill>
                <a:latin typeface="Century" panose="02040604050505020304" pitchFamily="18" charset="0"/>
              </a:rPr>
              <a:t>Potential Risks in the System</a:t>
            </a:r>
            <a:endParaRPr lang="en-IN" b="1" dirty="0">
              <a:solidFill>
                <a:schemeClr val="accent1">
                  <a:lumMod val="25000"/>
                </a:schemeClr>
              </a:solidFill>
              <a:latin typeface="Century" panose="02040604050505020304" pitchFamily="18" charset="0"/>
            </a:endParaRPr>
          </a:p>
        </p:txBody>
      </p:sp>
      <p:pic>
        <p:nvPicPr>
          <p:cNvPr id="32" name="9718430-removebg-preview.png" descr="9718430-removebg-preview.png">
            <a:extLst>
              <a:ext uri="{FF2B5EF4-FFF2-40B4-BE49-F238E27FC236}">
                <a16:creationId xmlns:a16="http://schemas.microsoft.com/office/drawing/2014/main" id="{6BEAD11A-E467-76E1-165F-E1507BC24EDA}"/>
              </a:ext>
            </a:extLst>
          </p:cNvPr>
          <p:cNvPicPr>
            <a:picLocks noChangeAspect="1"/>
          </p:cNvPicPr>
          <p:nvPr/>
        </p:nvPicPr>
        <p:blipFill>
          <a:blip r:embed="rId5"/>
          <a:stretch>
            <a:fillRect/>
          </a:stretch>
        </p:blipFill>
        <p:spPr>
          <a:xfrm>
            <a:off x="7778460" y="1161285"/>
            <a:ext cx="368612" cy="368612"/>
          </a:xfrm>
          <a:prstGeom prst="rect">
            <a:avLst/>
          </a:prstGeom>
          <a:ln w="12700">
            <a:miter lim="400000"/>
          </a:ln>
        </p:spPr>
      </p:pic>
      <p:pic>
        <p:nvPicPr>
          <p:cNvPr id="33" name="pasted-movie.png" descr="pasted-movie.png">
            <a:extLst>
              <a:ext uri="{FF2B5EF4-FFF2-40B4-BE49-F238E27FC236}">
                <a16:creationId xmlns:a16="http://schemas.microsoft.com/office/drawing/2014/main" id="{276C988E-5EEA-2358-0CD0-CDD29F2D8648}"/>
              </a:ext>
            </a:extLst>
          </p:cNvPr>
          <p:cNvPicPr>
            <a:picLocks noChangeAspect="1"/>
          </p:cNvPicPr>
          <p:nvPr/>
        </p:nvPicPr>
        <p:blipFill>
          <a:blip r:embed="rId6"/>
          <a:srcRect t="33222"/>
          <a:stretch>
            <a:fillRect/>
          </a:stretch>
        </p:blipFill>
        <p:spPr>
          <a:xfrm>
            <a:off x="6910666" y="1458220"/>
            <a:ext cx="5523869" cy="2077362"/>
          </a:xfrm>
          <a:prstGeom prst="rect">
            <a:avLst/>
          </a:prstGeom>
          <a:ln w="12700">
            <a:miter lim="400000"/>
          </a:ln>
        </p:spPr>
      </p:pic>
      <p:sp>
        <p:nvSpPr>
          <p:cNvPr id="34" name="TextBox 33">
            <a:extLst>
              <a:ext uri="{FF2B5EF4-FFF2-40B4-BE49-F238E27FC236}">
                <a16:creationId xmlns:a16="http://schemas.microsoft.com/office/drawing/2014/main" id="{E24A738B-04AF-B0D8-A888-A060D7EAF2B0}"/>
              </a:ext>
            </a:extLst>
          </p:cNvPr>
          <p:cNvSpPr txBox="1"/>
          <p:nvPr/>
        </p:nvSpPr>
        <p:spPr>
          <a:xfrm>
            <a:off x="7345131" y="3230009"/>
            <a:ext cx="4748546" cy="369332"/>
          </a:xfrm>
          <a:prstGeom prst="rect">
            <a:avLst/>
          </a:prstGeom>
          <a:noFill/>
        </p:spPr>
        <p:txBody>
          <a:bodyPr wrap="square" rtlCol="0">
            <a:spAutoFit/>
          </a:bodyPr>
          <a:lstStyle/>
          <a:p>
            <a:r>
              <a:rPr lang="en-US" b="1" dirty="0">
                <a:solidFill>
                  <a:schemeClr val="accent1">
                    <a:lumMod val="25000"/>
                  </a:schemeClr>
                </a:solidFill>
                <a:latin typeface="Century" panose="02040604050505020304" pitchFamily="18" charset="0"/>
              </a:rPr>
              <a:t>Strategies to Overcome the Potential Risks</a:t>
            </a:r>
            <a:endParaRPr lang="en-IN" b="1" dirty="0">
              <a:solidFill>
                <a:schemeClr val="accent1">
                  <a:lumMod val="25000"/>
                </a:schemeClr>
              </a:solidFill>
              <a:latin typeface="Century" panose="02040604050505020304" pitchFamily="18" charset="0"/>
            </a:endParaRPr>
          </a:p>
        </p:txBody>
      </p:sp>
      <p:pic>
        <p:nvPicPr>
          <p:cNvPr id="35" name="5233738-removebg-preview.png" descr="5233738-removebg-preview.png">
            <a:extLst>
              <a:ext uri="{FF2B5EF4-FFF2-40B4-BE49-F238E27FC236}">
                <a16:creationId xmlns:a16="http://schemas.microsoft.com/office/drawing/2014/main" id="{1A86D151-1030-5DE1-FA89-4A8D21341F11}"/>
              </a:ext>
            </a:extLst>
          </p:cNvPr>
          <p:cNvPicPr>
            <a:picLocks noChangeAspect="1"/>
          </p:cNvPicPr>
          <p:nvPr/>
        </p:nvPicPr>
        <p:blipFill>
          <a:blip r:embed="rId7"/>
          <a:stretch>
            <a:fillRect/>
          </a:stretch>
        </p:blipFill>
        <p:spPr>
          <a:xfrm>
            <a:off x="6979494" y="3247613"/>
            <a:ext cx="368612" cy="368612"/>
          </a:xfrm>
          <a:prstGeom prst="rect">
            <a:avLst/>
          </a:prstGeom>
          <a:ln w="12700">
            <a:miter lim="400000"/>
          </a:ln>
        </p:spPr>
      </p:pic>
      <p:pic>
        <p:nvPicPr>
          <p:cNvPr id="36" name="pasted-movie.png" descr="pasted-movie.png">
            <a:extLst>
              <a:ext uri="{FF2B5EF4-FFF2-40B4-BE49-F238E27FC236}">
                <a16:creationId xmlns:a16="http://schemas.microsoft.com/office/drawing/2014/main" id="{27E2CE18-5C97-034A-CA6C-09A10E6D3870}"/>
              </a:ext>
            </a:extLst>
          </p:cNvPr>
          <p:cNvPicPr>
            <a:picLocks noChangeAspect="1"/>
          </p:cNvPicPr>
          <p:nvPr/>
        </p:nvPicPr>
        <p:blipFill>
          <a:blip r:embed="rId8"/>
          <a:stretch>
            <a:fillRect/>
          </a:stretch>
        </p:blipFill>
        <p:spPr>
          <a:xfrm>
            <a:off x="7423787" y="3659195"/>
            <a:ext cx="4422875" cy="2829621"/>
          </a:xfrm>
          <a:prstGeom prst="rect">
            <a:avLst/>
          </a:prstGeom>
          <a:ln w="12700">
            <a:miter lim="400000"/>
          </a:ln>
        </p:spPr>
      </p:pic>
    </p:spTree>
    <p:extLst>
      <p:ext uri="{BB962C8B-B14F-4D97-AF65-F5344CB8AC3E}">
        <p14:creationId xmlns:p14="http://schemas.microsoft.com/office/powerpoint/2010/main" val="1797808493"/>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f4fe231c-d11b-41fc-947c-e283fc8aefe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6E2AF26B5F03D4193606FA0B35AFF21" ma:contentTypeVersion="6" ma:contentTypeDescription="Create a new document." ma:contentTypeScope="" ma:versionID="00e2e8d3fbc6e7b543679a91ef26c5b5">
  <xsd:schema xmlns:xsd="http://www.w3.org/2001/XMLSchema" xmlns:xs="http://www.w3.org/2001/XMLSchema" xmlns:p="http://schemas.microsoft.com/office/2006/metadata/properties" xmlns:ns3="f4fe231c-d11b-41fc-947c-e283fc8aefea" targetNamespace="http://schemas.microsoft.com/office/2006/metadata/properties" ma:root="true" ma:fieldsID="5fab12c6eb06168fb45229a600e441bb" ns3:_="">
    <xsd:import namespace="f4fe231c-d11b-41fc-947c-e283fc8aefe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e231c-d11b-41fc-947c-e283fc8aef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2.xml><?xml version="1.0" encoding="utf-8"?>
<ds:datastoreItem xmlns:ds="http://schemas.openxmlformats.org/officeDocument/2006/customXml" ds:itemID="{BA719FA4-954C-4FA8-82CB-206659C3B826}">
  <ds:schemaRefs>
    <ds:schemaRef ds:uri="f4fe231c-d11b-41fc-947c-e283fc8aefea"/>
    <ds:schemaRef ds:uri="http://schemas.microsoft.com/office/2006/metadata/properties"/>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BEDC21E-7EEF-4988-8077-15ED9B010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e231c-d11b-41fc-947c-e283fc8aef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{08073F21-51A7-474E-B5C8-757183AB5837}tf78438558_win32</Template>
  <TotalTime>176</TotalTime>
  <Words>741</Words>
  <Application>Microsoft Office PowerPoint</Application>
  <PresentationFormat>Widescreen</PresentationFormat>
  <Paragraphs>89</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Arial Black</vt:lpstr>
      <vt:lpstr>Calibri</vt:lpstr>
      <vt:lpstr>Century</vt:lpstr>
      <vt:lpstr>Helvetica Neue</vt:lpstr>
      <vt:lpstr>Sabon Next LT</vt:lpstr>
      <vt:lpstr>Custom</vt:lpstr>
      <vt:lpstr>INFRALINK   THEME: FRONTIER TECHNOLOGY  in MSME</vt:lpstr>
      <vt:lpstr>Problem description</vt:lpstr>
      <vt:lpstr>IDEA / SOLUTION</vt:lpstr>
      <vt:lpstr>OBJECTIVES</vt:lpstr>
      <vt:lpstr>Design and implementation</vt:lpstr>
      <vt:lpstr>Design and implementation</vt:lpstr>
      <vt:lpstr>Design and implementation</vt:lpstr>
      <vt:lpstr>BLOCK DIAGRAM</vt:lpstr>
      <vt:lpstr>PowerPoint Presentation</vt:lpstr>
      <vt:lpstr>SOCIAL / ENVIRONMENTAL IMPACT</vt:lpstr>
      <vt:lpstr>MARKET POTENTIAL OF IDEA</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Saakshi .</dc:creator>
  <cp:lastModifiedBy>Revanth Kumar Addanki</cp:lastModifiedBy>
  <cp:revision>2</cp:revision>
  <dcterms:created xsi:type="dcterms:W3CDTF">2024-10-16T15:45:32Z</dcterms:created>
  <dcterms:modified xsi:type="dcterms:W3CDTF">2024-10-17T06:28:41Z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0x01010006E2AF26B5F03D4193606FA0B35AFF21</vt:lpwstr>
  </property>
</Properties>
</file>